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256" r:id="rId5"/>
    <p:sldId id="2037" r:id="rId6"/>
    <p:sldId id="2038" r:id="rId7"/>
    <p:sldId id="397" r:id="rId8"/>
    <p:sldId id="2039" r:id="rId9"/>
    <p:sldId id="2040" r:id="rId10"/>
    <p:sldId id="2076138260" r:id="rId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F95F57-0545-B2C3-B532-EA5CE362CDC1}" name="Keita Onabuta" initials="KO" userId="S::keonabut@microsoft.com::97080511-7d8b-4fe8-8752-5812d05def3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9BF00B"/>
    <a:srgbClr val="8661C5"/>
    <a:srgbClr val="D59DFF"/>
    <a:srgbClr val="243A5E"/>
    <a:srgbClr val="666666"/>
    <a:srgbClr val="000000"/>
    <a:srgbClr val="FFFF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5"/>
    <p:restoredTop sz="75640"/>
  </p:normalViewPr>
  <p:slideViewPr>
    <p:cSldViewPr snapToGrid="0">
      <p:cViewPr>
        <p:scale>
          <a:sx n="107" d="100"/>
          <a:sy n="107" d="100"/>
        </p:scale>
        <p:origin x="464" y="1464"/>
      </p:cViewPr>
      <p:guideLst/>
    </p:cSldViewPr>
  </p:slideViewPr>
  <p:notesTextViewPr>
    <p:cViewPr>
      <p:scale>
        <a:sx n="1" d="1"/>
        <a:sy n="1" d="1"/>
      </p:scale>
      <p:origin x="0" y="0"/>
    </p:cViewPr>
  </p:notesTextViewPr>
  <p:notesViewPr>
    <p:cSldViewPr snapToGrid="0">
      <p:cViewPr>
        <p:scale>
          <a:sx n="1" d="2"/>
          <a:sy n="1" d="2"/>
        </p:scale>
        <p:origin x="4040" y="35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5/6/22 3:31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5/6/22 3:31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010">
              <a:spcAft>
                <a:spcPts val="345"/>
              </a:spcAft>
              <a:defRPr/>
            </a:pPr>
            <a:endParaRPr lang="en-US" sz="900" dirty="0">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4704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9015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9015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7044" rtl="0" eaLnBrk="1" fontAlgn="auto" latinLnBrk="0" hangingPunct="1">
              <a:lnSpc>
                <a:spcPct val="100000"/>
              </a:lnSpc>
              <a:spcBef>
                <a:spcPts val="0"/>
              </a:spcBef>
              <a:spcAft>
                <a:spcPts val="0"/>
              </a:spcAft>
              <a:buClrTx/>
              <a:buSzTx/>
              <a:buFontTx/>
              <a:buNone/>
              <a:tabLst/>
              <a:defRPr/>
            </a:pPr>
            <a:fld id="{9C6ED2BE-1640-4573-97DB-C42C6E9A5A33}"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7044" rtl="0" eaLnBrk="1" fontAlgn="auto" latinLnBrk="0" hangingPunct="1">
                <a:lnSpc>
                  <a:spcPct val="100000"/>
                </a:lnSpc>
                <a:spcBef>
                  <a:spcPts val="0"/>
                </a:spcBef>
                <a:spcAft>
                  <a:spcPts val="0"/>
                </a:spcAft>
                <a:buClrTx/>
                <a:buSzTx/>
                <a:buFontTx/>
                <a:buNone/>
                <a:tabLst/>
                <a:defRPr/>
              </a:pPr>
              <a:t>5/6/22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704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704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41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5/6/22 3:31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031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2E50C-A288-42A2-B731-AA2D674CC45F}" type="slidenum">
              <a:rPr lang="en-US" smtClean="0"/>
              <a:t>4</a:t>
            </a:fld>
            <a:endParaRPr lang="en-US"/>
          </a:p>
        </p:txBody>
      </p:sp>
    </p:spTree>
    <p:extLst>
      <p:ext uri="{BB962C8B-B14F-4D97-AF65-F5344CB8AC3E}">
        <p14:creationId xmlns:p14="http://schemas.microsoft.com/office/powerpoint/2010/main" val="290805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5/6/22 3:45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65079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noProof="1"/>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noProof="1"/>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ja-JP"/>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ja-JP"/>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2430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rgbClr val="50E6FF"/>
                </a:solidFill>
                <a:effectLst/>
                <a:latin typeface="Yu Gothic UI" panose="020B0500000000000000" pitchFamily="34" charset="-128"/>
                <a:ea typeface="Yu Gothic UI" panose="020B0500000000000000" pitchFamily="34" charset="-128"/>
                <a:cs typeface="Segoe UI" pitchFamily="34" charset="0"/>
              </a:defRPr>
            </a:lvl1pPr>
          </a:lstStyle>
          <a:p>
            <a:r>
              <a:rPr lang="en-US" altLang="ja-JP" noProof="1"/>
              <a:t>Section title</a:t>
            </a:r>
            <a:endParaRPr lang="ja-JP" altLang="en-US" noProof="1"/>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ja-JP" noProof="1"/>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5" name="Text Placeholder 6">
            <a:extLst>
              <a:ext uri="{FF2B5EF4-FFF2-40B4-BE49-F238E27FC236}">
                <a16:creationId xmlns:a16="http://schemas.microsoft.com/office/drawing/2014/main" id="{8280E515-0833-2445-8FE1-ED098BE7A34B}"/>
              </a:ext>
            </a:extLst>
          </p:cNvPr>
          <p:cNvSpPr>
            <a:spLocks noGrp="1"/>
          </p:cNvSpPr>
          <p:nvPr>
            <p:ph type="body" sz="quarter" idx="11"/>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7829D-F667-0542-8EE6-089FFBC97CD4}"/>
              </a:ext>
            </a:extLst>
          </p:cNvPr>
          <p:cNvPicPr>
            <a:picLocks noChangeAspect="1"/>
          </p:cNvPicPr>
          <p:nvPr userDrawn="1"/>
        </p:nvPicPr>
        <p:blipFill>
          <a:blip r:embed="rId2"/>
          <a:stretch>
            <a:fillRect/>
          </a:stretch>
        </p:blipFill>
        <p:spPr>
          <a:xfrm>
            <a:off x="-1" y="0"/>
            <a:ext cx="12193471" cy="6858000"/>
          </a:xfrm>
          <a:prstGeom prst="rect">
            <a:avLst/>
          </a:prstGeom>
        </p:spPr>
      </p:pic>
      <p:pic>
        <p:nvPicPr>
          <p:cNvPr id="4" name="Picture 3">
            <a:extLst>
              <a:ext uri="{FF2B5EF4-FFF2-40B4-BE49-F238E27FC236}">
                <a16:creationId xmlns:a16="http://schemas.microsoft.com/office/drawing/2014/main" id="{D628F965-7F77-574B-B088-FE36CDC1E3B9}"/>
              </a:ext>
            </a:extLst>
          </p:cNvPr>
          <p:cNvPicPr>
            <a:picLocks noChangeAspect="1"/>
          </p:cNvPicPr>
          <p:nvPr userDrawn="1"/>
        </p:nvPicPr>
        <p:blipFill>
          <a:blip r:embed="rId3"/>
          <a:stretch>
            <a:fillRect/>
          </a:stretch>
        </p:blipFill>
        <p:spPr>
          <a:xfrm>
            <a:off x="0" y="0"/>
            <a:ext cx="12193471" cy="6858000"/>
          </a:xfrm>
          <a:prstGeom prst="rect">
            <a:avLst/>
          </a:prstGeom>
        </p:spPr>
      </p:pic>
      <p:pic>
        <p:nvPicPr>
          <p:cNvPr id="5" name="Picture 4">
            <a:extLst>
              <a:ext uri="{FF2B5EF4-FFF2-40B4-BE49-F238E27FC236}">
                <a16:creationId xmlns:a16="http://schemas.microsoft.com/office/drawing/2014/main" id="{4787236E-A4A6-9A4C-A65D-2B0A915178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561468" y="2430366"/>
            <a:ext cx="5067591" cy="1997267"/>
          </a:xfrm>
          <a:prstGeom prst="rect">
            <a:avLst/>
          </a:prstGeom>
        </p:spPr>
      </p:pic>
    </p:spTree>
    <p:extLst>
      <p:ext uri="{BB962C8B-B14F-4D97-AF65-F5344CB8AC3E}">
        <p14:creationId xmlns:p14="http://schemas.microsoft.com/office/powerpoint/2010/main" val="2895025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B985DB6A-11BB-D945-A45D-CE45F624CE59}"/>
              </a:ext>
            </a:extLst>
          </p:cNvPr>
          <p:cNvSpPr txBox="1">
            <a:spLocks noChangeArrowheads="1"/>
          </p:cNvSpPr>
          <p:nvPr userDrawn="1"/>
        </p:nvSpPr>
        <p:spPr bwMode="blackWhite">
          <a:xfrm>
            <a:off x="584200" y="5961261"/>
            <a:ext cx="6786984" cy="30777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200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1551D7C6-273F-9B41-BB11-273701A4FF7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4" y="2430366"/>
            <a:ext cx="5067591" cy="1997267"/>
          </a:xfrm>
          <a:prstGeom prst="rect">
            <a:avLst/>
          </a:prstGeom>
        </p:spPr>
      </p:pic>
    </p:spTree>
    <p:extLst>
      <p:ext uri="{BB962C8B-B14F-4D97-AF65-F5344CB8AC3E}">
        <p14:creationId xmlns:p14="http://schemas.microsoft.com/office/powerpoint/2010/main" val="1073632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ltLang="ja-JP"/>
              <a:t>Click icon to add picture</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ltLang="ja-JP"/>
              <a:t>Click icon to add picture</a:t>
            </a:r>
            <a:endParaRPr lang="en-US"/>
          </a:p>
        </p:txBody>
      </p:sp>
    </p:spTree>
    <p:extLst>
      <p:ext uri="{BB962C8B-B14F-4D97-AF65-F5344CB8AC3E}">
        <p14:creationId xmlns:p14="http://schemas.microsoft.com/office/powerpoint/2010/main" val="7639261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613852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タイトルとコンテンツ">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ja-JP"/>
              <a:t>Click to edit Master title style</a:t>
            </a:r>
            <a:endParaRPr lang="en-US"/>
          </a:p>
        </p:txBody>
      </p:sp>
      <p:sp>
        <p:nvSpPr>
          <p:cNvPr id="3" name="Text Placeholder 2"/>
          <p:cNvSpPr>
            <a:spLocks noGrp="1"/>
          </p:cNvSpPr>
          <p:nvPr>
            <p:ph type="body" sz="quarter" idx="10"/>
          </p:nvPr>
        </p:nvSpPr>
        <p:spPr>
          <a:xfrm>
            <a:off x="584200" y="1435497"/>
            <a:ext cx="11018520" cy="2308324"/>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extBox 5">
            <a:extLst>
              <a:ext uri="{FF2B5EF4-FFF2-40B4-BE49-F238E27FC236}">
                <a16:creationId xmlns:a16="http://schemas.microsoft.com/office/drawing/2014/main" id="{BEBF5BC1-404B-F14B-BEE0-7BE464D53435}"/>
              </a:ext>
            </a:extLst>
          </p:cNvPr>
          <p:cNvSpPr txBox="1"/>
          <p:nvPr userDrawn="1"/>
        </p:nvSpPr>
        <p:spPr>
          <a:xfrm>
            <a:off x="588263" y="4359965"/>
            <a:ext cx="5030659" cy="369332"/>
          </a:xfrm>
          <a:prstGeom prst="rect">
            <a:avLst/>
          </a:prstGeom>
          <a:noFill/>
        </p:spPr>
        <p:txBody>
          <a:bodyPr wrap="square" lIns="0" tIns="0" rIns="0" bIns="0" rtlCol="0" anchor="ctr">
            <a:spAutoFit/>
          </a:bodyPr>
          <a:lstStyle/>
          <a:p>
            <a:pPr algn="l"/>
            <a:endParaRPr lang="en-US" sz="2400">
              <a:gradFill>
                <a:gsLst>
                  <a:gs pos="2917">
                    <a:schemeClr val="tx1"/>
                  </a:gs>
                  <a:gs pos="30000">
                    <a:schemeClr val="tx1"/>
                  </a:gs>
                </a:gsLst>
                <a:lin ang="5400000" scaled="0"/>
              </a:gra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1642752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dirty="0"/>
          </a:p>
        </p:txBody>
      </p:sp>
      <p:sp>
        <p:nvSpPr>
          <p:cNvPr id="8" name="Text Placeholder 6">
            <a:extLst>
              <a:ext uri="{FF2B5EF4-FFF2-40B4-BE49-F238E27FC236}">
                <a16:creationId xmlns:a16="http://schemas.microsoft.com/office/drawing/2014/main" id="{D696E6B6-4BCD-A546-9930-0DEEDF0EEF34}"/>
              </a:ext>
            </a:extLst>
          </p:cNvPr>
          <p:cNvSpPr>
            <a:spLocks noGrp="1"/>
          </p:cNvSpPr>
          <p:nvPr>
            <p:ph type="body" sz="quarter" idx="11"/>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a:t>Click to edit Master title style</a:t>
            </a:r>
            <a:endParaRPr lang="en-US" dirty="0"/>
          </a:p>
        </p:txBody>
      </p:sp>
      <p:sp>
        <p:nvSpPr>
          <p:cNvPr id="7" name="Text Placeholder 3">
            <a:extLst>
              <a:ext uri="{FF2B5EF4-FFF2-40B4-BE49-F238E27FC236}">
                <a16:creationId xmlns:a16="http://schemas.microsoft.com/office/drawing/2014/main" id="{8E256471-854A-9C4C-A898-ADCD92749787}"/>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8" name="Text Placeholder 6">
            <a:extLst>
              <a:ext uri="{FF2B5EF4-FFF2-40B4-BE49-F238E27FC236}">
                <a16:creationId xmlns:a16="http://schemas.microsoft.com/office/drawing/2014/main" id="{71BE122A-FD69-B145-827A-42A6E3BF16B3}"/>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3155721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noProof="1"/>
              <a:t>Click to edit Master title style</a:t>
            </a:r>
            <a:endParaRPr lang="en-US" noProof="1"/>
          </a:p>
        </p:txBody>
      </p:sp>
      <p:sp>
        <p:nvSpPr>
          <p:cNvPr id="5" name="Text Placeholder 3">
            <a:extLst>
              <a:ext uri="{FF2B5EF4-FFF2-40B4-BE49-F238E27FC236}">
                <a16:creationId xmlns:a16="http://schemas.microsoft.com/office/drawing/2014/main" id="{A9AB0029-FA5D-424E-9BCE-E898209E95C9}"/>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6" name="Text Placeholder 6">
            <a:extLst>
              <a:ext uri="{FF2B5EF4-FFF2-40B4-BE49-F238E27FC236}">
                <a16:creationId xmlns:a16="http://schemas.microsoft.com/office/drawing/2014/main" id="{ED58DD83-9F57-9244-A46F-82BF411102CB}"/>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3505991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a:t>Click to edit Master title style</a:t>
            </a:r>
            <a:endParaRPr lang="en-US" dirty="0"/>
          </a:p>
        </p:txBody>
      </p:sp>
      <p:sp>
        <p:nvSpPr>
          <p:cNvPr id="5" name="Text Placeholder 3">
            <a:extLst>
              <a:ext uri="{FF2B5EF4-FFF2-40B4-BE49-F238E27FC236}">
                <a16:creationId xmlns:a16="http://schemas.microsoft.com/office/drawing/2014/main" id="{551AD9A1-11C2-1C46-8BCB-972F68187281}"/>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6" name="Text Placeholder 6">
            <a:extLst>
              <a:ext uri="{FF2B5EF4-FFF2-40B4-BE49-F238E27FC236}">
                <a16:creationId xmlns:a16="http://schemas.microsoft.com/office/drawing/2014/main" id="{238E051E-FDDD-D242-8396-00BADDF4BEE3}"/>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2835115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4F61-2200-434E-A82E-48A80DBA7DC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02A59CB5-1A4F-8B49-A9FC-A3654C6073D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Tree>
    <p:extLst>
      <p:ext uri="{BB962C8B-B14F-4D97-AF65-F5344CB8AC3E}">
        <p14:creationId xmlns:p14="http://schemas.microsoft.com/office/powerpoint/2010/main" val="31576953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ED2C-615C-2545-AD57-58EFED767D4E}"/>
              </a:ext>
            </a:extLst>
          </p:cNvPr>
          <p:cNvSpPr>
            <a:spLocks noGrp="1"/>
          </p:cNvSpPr>
          <p:nvPr>
            <p:ph type="title"/>
          </p:nvPr>
        </p:nvSpPr>
        <p:spPr>
          <a:xfrm>
            <a:off x="838200" y="365125"/>
            <a:ext cx="10515600" cy="1325563"/>
          </a:xfrm>
          <a:prstGeom prst="rect">
            <a:avLst/>
          </a:prstGeom>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FFE3BC4B-942E-774A-B03D-CE467F576531}"/>
              </a:ext>
            </a:extLst>
          </p:cNvPr>
          <p:cNvSpPr>
            <a:spLocks noGrp="1"/>
          </p:cNvSpPr>
          <p:nvPr>
            <p:ph idx="1"/>
          </p:nvPr>
        </p:nvSpPr>
        <p:spPr>
          <a:xfrm>
            <a:off x="838200" y="1825625"/>
            <a:ext cx="10515600" cy="4351338"/>
          </a:xfrm>
          <a:prstGeom prst="rect">
            <a:avLst/>
          </a:prstGeo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2967907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A9BA-9E2D-804A-AF54-D0D5681C93F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A163E876-3986-5C4B-A634-D70DA74BF10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Click to edit Master text styles</a:t>
            </a:r>
          </a:p>
        </p:txBody>
      </p:sp>
    </p:spTree>
    <p:extLst>
      <p:ext uri="{BB962C8B-B14F-4D97-AF65-F5344CB8AC3E}">
        <p14:creationId xmlns:p14="http://schemas.microsoft.com/office/powerpoint/2010/main" val="22307947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ja-JP" noProof="1"/>
              <a:t>Click to edit Master title style</a:t>
            </a:r>
            <a:endParaRPr lang="en-US" noProof="1"/>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en-US" noProof="1"/>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240" r:id="rId2"/>
    <p:sldLayoutId id="2147484639" r:id="rId3"/>
    <p:sldLayoutId id="2147485230" r:id="rId4"/>
    <p:sldLayoutId id="2147485231" r:id="rId5"/>
    <p:sldLayoutId id="2147485232" r:id="rId6"/>
    <p:sldLayoutId id="2147485216" r:id="rId7"/>
    <p:sldLayoutId id="2147485217" r:id="rId8"/>
    <p:sldLayoutId id="2147485218" r:id="rId9"/>
    <p:sldLayoutId id="2147485137" r:id="rId10"/>
    <p:sldLayoutId id="2147485138" r:id="rId11"/>
    <p:sldLayoutId id="2147485139" r:id="rId12"/>
    <p:sldLayoutId id="2147485140" r:id="rId13"/>
    <p:sldLayoutId id="2147485141" r:id="rId14"/>
    <p:sldLayoutId id="2147485142" r:id="rId15"/>
    <p:sldLayoutId id="2147484249" r:id="rId16"/>
    <p:sldLayoutId id="2147484640" r:id="rId17"/>
    <p:sldLayoutId id="2147484584" r:id="rId18"/>
    <p:sldLayoutId id="2147484583" r:id="rId19"/>
    <p:sldLayoutId id="2147484671" r:id="rId20"/>
    <p:sldLayoutId id="2147484673" r:id="rId21"/>
    <p:sldLayoutId id="2147484299" r:id="rId22"/>
    <p:sldLayoutId id="2147485212" r:id="rId23"/>
    <p:sldLayoutId id="2147485213" r:id="rId24"/>
    <p:sldLayoutId id="2147485211" r:id="rId25"/>
    <p:sldLayoutId id="2147485233" r:id="rId26"/>
    <p:sldLayoutId id="214748523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Yu Gothic UI" panose="020B0500000000000000" pitchFamily="34" charset="-128"/>
          <a:ea typeface="Yu Gothic UI" panose="020B0500000000000000" pitchFamily="34" charset="-128"/>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apgemini.com/news/ethics-in-a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76A3-B1EB-3847-A52A-13BCD207B33A}"/>
              </a:ext>
            </a:extLst>
          </p:cNvPr>
          <p:cNvSpPr>
            <a:spLocks noGrp="1"/>
          </p:cNvSpPr>
          <p:nvPr>
            <p:ph type="title"/>
          </p:nvPr>
        </p:nvSpPr>
        <p:spPr/>
        <p:txBody>
          <a:bodyPr/>
          <a:lstStyle/>
          <a:p>
            <a:r>
              <a:rPr kumimoji="1" lang="en-US" altLang="ja-JP" dirty="0"/>
              <a:t>Slide Materials</a:t>
            </a:r>
            <a:endParaRPr kumimoji="1" lang="ja-JP" altLang="en-US"/>
          </a:p>
        </p:txBody>
      </p:sp>
      <p:sp>
        <p:nvSpPr>
          <p:cNvPr id="3" name="Text Placeholder 2">
            <a:extLst>
              <a:ext uri="{FF2B5EF4-FFF2-40B4-BE49-F238E27FC236}">
                <a16:creationId xmlns:a16="http://schemas.microsoft.com/office/drawing/2014/main" id="{444D004D-4543-5147-A25D-B7D8DD191D5E}"/>
              </a:ext>
            </a:extLst>
          </p:cNvPr>
          <p:cNvSpPr>
            <a:spLocks noGrp="1"/>
          </p:cNvSpPr>
          <p:nvPr>
            <p:ph type="body" sz="quarter" idx="12"/>
          </p:nvPr>
        </p:nvSpPr>
        <p:spPr/>
        <p:txBody>
          <a:bodyPr/>
          <a:lstStyle/>
          <a:p>
            <a:r>
              <a:rPr kumimoji="1" lang="en-US" altLang="ja-JP" dirty="0"/>
              <a:t>create slide image files from this slides</a:t>
            </a:r>
            <a:endParaRPr kumimoji="1" lang="ja-JP" altLang="en-US"/>
          </a:p>
        </p:txBody>
      </p:sp>
    </p:spTree>
    <p:extLst>
      <p:ext uri="{BB962C8B-B14F-4D97-AF65-F5344CB8AC3E}">
        <p14:creationId xmlns:p14="http://schemas.microsoft.com/office/powerpoint/2010/main" val="4460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descr="Our Responsible AI Journey&#10;Our journey towards Responsible AI begin nearly 3 years ago now, with Satya Nadella penning an article in the Slate magazine title “the partnership of the future”. Slate: https://slate.com/technology/2016/06/microsoft-ceo-satya-nadella-humans-and-a-i-can-work-together-to-solve-societys-challenges.html  This article introduced concepts of transparency, efficiency but not at the expense of the dignity of people, intelligent privacy, algorithmic accountability, protection against bias.  In Build 2017 Satya built on this with references to George Orwell and Aldus Huxley&#10;Shortly after this we formed our AI Ethics committee – AETHER (AI, Ethics, and Effects in Engineering and Research) – July 2017, exec committee only, formed as an advisory group for the MS SLT.&#10;Aether spent time listening to customers and internal experts, and then partnered with Legal Affairs to publish The Future Computed in Jan 2018&#10;MSFT calls for FR regulation – July 2018 - https://www.geekwire.com/2018/microsoft-calls-government-regulation-facial-recognition-technology/&#10;FR principles published Dec 2018&#10;Microsoft formed the Office of Responsible AI in early 2019&#10;Microsoft published our Internal Standards for Responsible AI in September 2019&#10;">
            <a:extLst>
              <a:ext uri="{FF2B5EF4-FFF2-40B4-BE49-F238E27FC236}">
                <a16:creationId xmlns:a16="http://schemas.microsoft.com/office/drawing/2014/main" id="{5EEB72BC-A7CB-4570-810D-42AB4793366E}"/>
              </a:ext>
            </a:extLst>
          </p:cNvPr>
          <p:cNvGrpSpPr/>
          <p:nvPr/>
        </p:nvGrpSpPr>
        <p:grpSpPr>
          <a:xfrm>
            <a:off x="184846" y="1438540"/>
            <a:ext cx="11869962" cy="5317971"/>
            <a:chOff x="-14660" y="1189156"/>
            <a:chExt cx="11869962" cy="5317971"/>
          </a:xfrm>
        </p:grpSpPr>
        <p:sp>
          <p:nvSpPr>
            <p:cNvPr id="85" name="Rectangle 84">
              <a:extLst>
                <a:ext uri="{FF2B5EF4-FFF2-40B4-BE49-F238E27FC236}">
                  <a16:creationId xmlns:a16="http://schemas.microsoft.com/office/drawing/2014/main" id="{69F68ABE-9D90-4166-B7AE-314046459211}"/>
                </a:ext>
                <a:ext uri="{C183D7F6-B498-43B3-948B-1728B52AA6E4}">
                  <adec:decorative xmlns:adec="http://schemas.microsoft.com/office/drawing/2017/decorative" val="1"/>
                </a:ext>
              </a:extLst>
            </p:cNvPr>
            <p:cNvSpPr/>
            <p:nvPr/>
          </p:nvSpPr>
          <p:spPr bwMode="auto">
            <a:xfrm>
              <a:off x="1323906" y="3601412"/>
              <a:ext cx="1390173" cy="525015"/>
            </a:xfrm>
            <a:prstGeom prst="rect">
              <a:avLst/>
            </a:prstGeom>
            <a:solidFill>
              <a:schemeClr val="bg1">
                <a:lumMod val="7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7" name="Rectangle 86">
              <a:extLst>
                <a:ext uri="{FF2B5EF4-FFF2-40B4-BE49-F238E27FC236}">
                  <a16:creationId xmlns:a16="http://schemas.microsoft.com/office/drawing/2014/main" id="{CEF15A25-71CD-44F2-9258-606E5ACAFFE7}"/>
                </a:ext>
                <a:ext uri="{C183D7F6-B498-43B3-948B-1728B52AA6E4}">
                  <adec:decorative xmlns:adec="http://schemas.microsoft.com/office/drawing/2017/decorative" val="1"/>
                </a:ext>
              </a:extLst>
            </p:cNvPr>
            <p:cNvSpPr/>
            <p:nvPr/>
          </p:nvSpPr>
          <p:spPr bwMode="auto">
            <a:xfrm>
              <a:off x="5736842" y="3601412"/>
              <a:ext cx="3214654" cy="525015"/>
            </a:xfrm>
            <a:prstGeom prst="rect">
              <a:avLst/>
            </a:prstGeom>
            <a:solidFill>
              <a:schemeClr val="bg1">
                <a:lumMod val="5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2" name="Flowchart: Terminator 61">
              <a:extLst>
                <a:ext uri="{FF2B5EF4-FFF2-40B4-BE49-F238E27FC236}">
                  <a16:creationId xmlns:a16="http://schemas.microsoft.com/office/drawing/2014/main" id="{386F77E7-77D9-42E7-8FE7-BF44EAA210FD}"/>
                </a:ext>
                <a:ext uri="{C183D7F6-B498-43B3-948B-1728B52AA6E4}">
                  <adec:decorative xmlns:adec="http://schemas.microsoft.com/office/drawing/2017/decorative" val="1"/>
                </a:ext>
              </a:extLst>
            </p:cNvPr>
            <p:cNvSpPr/>
            <p:nvPr/>
          </p:nvSpPr>
          <p:spPr bwMode="auto">
            <a:xfrm>
              <a:off x="10119705" y="3601412"/>
              <a:ext cx="1735597" cy="525015"/>
            </a:xfrm>
            <a:prstGeom prst="flowChartTerminator">
              <a:avLst/>
            </a:prstGeom>
            <a:solidFill>
              <a:schemeClr val="tx1">
                <a:lumMod val="90000"/>
                <a:lumOff val="1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00" name="Rectangle 99">
              <a:extLst>
                <a:ext uri="{FF2B5EF4-FFF2-40B4-BE49-F238E27FC236}">
                  <a16:creationId xmlns:a16="http://schemas.microsoft.com/office/drawing/2014/main" id="{60C32271-AD3F-40F0-9373-9D4188DA37B5}"/>
                </a:ext>
                <a:ext uri="{C183D7F6-B498-43B3-948B-1728B52AA6E4}">
                  <adec:decorative xmlns:adec="http://schemas.microsoft.com/office/drawing/2017/decorative" val="1"/>
                </a:ext>
              </a:extLst>
            </p:cNvPr>
            <p:cNvSpPr/>
            <p:nvPr/>
          </p:nvSpPr>
          <p:spPr bwMode="auto">
            <a:xfrm>
              <a:off x="10115550" y="3601412"/>
              <a:ext cx="1142680" cy="52501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6" name="Rectangle: Rounded Corners 55">
              <a:extLst>
                <a:ext uri="{FF2B5EF4-FFF2-40B4-BE49-F238E27FC236}">
                  <a16:creationId xmlns:a16="http://schemas.microsoft.com/office/drawing/2014/main" id="{1C02A60C-DEAD-4EFC-A481-25BD11214090}"/>
                </a:ext>
                <a:ext uri="{C183D7F6-B498-43B3-948B-1728B52AA6E4}">
                  <adec:decorative xmlns:adec="http://schemas.microsoft.com/office/drawing/2017/decorative" val="1"/>
                </a:ext>
              </a:extLst>
            </p:cNvPr>
            <p:cNvSpPr/>
            <p:nvPr/>
          </p:nvSpPr>
          <p:spPr>
            <a:xfrm>
              <a:off x="183512" y="1194301"/>
              <a:ext cx="1505285"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Satya Nadella pens an article</a:t>
              </a: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 introducing concepts of responsible AI</a:t>
              </a:r>
              <a:endPar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41" name="Rectangle: Rounded Corners 140">
              <a:extLst>
                <a:ext uri="{FF2B5EF4-FFF2-40B4-BE49-F238E27FC236}">
                  <a16:creationId xmlns:a16="http://schemas.microsoft.com/office/drawing/2014/main" id="{5EB81B9D-481B-4E84-81A5-154018ACBDE6}"/>
                </a:ext>
                <a:ext uri="{C183D7F6-B498-43B3-948B-1728B52AA6E4}">
                  <adec:decorative xmlns:adec="http://schemas.microsoft.com/office/drawing/2017/decorative" val="1"/>
                </a:ext>
              </a:extLst>
            </p:cNvPr>
            <p:cNvSpPr/>
            <p:nvPr/>
          </p:nvSpPr>
          <p:spPr>
            <a:xfrm>
              <a:off x="4960636" y="1194301"/>
              <a:ext cx="1208283"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Facial recognition principles published</a:t>
              </a:r>
            </a:p>
          </p:txBody>
        </p:sp>
        <p:sp>
          <p:nvSpPr>
            <p:cNvPr id="157" name="Rectangle: Rounded Corners 156">
              <a:extLst>
                <a:ext uri="{FF2B5EF4-FFF2-40B4-BE49-F238E27FC236}">
                  <a16:creationId xmlns:a16="http://schemas.microsoft.com/office/drawing/2014/main" id="{0E87DE2E-7CC8-42F2-8879-AD0C6D862908}"/>
                </a:ext>
                <a:ext uri="{C183D7F6-B498-43B3-948B-1728B52AA6E4}">
                  <adec:decorative xmlns:adec="http://schemas.microsoft.com/office/drawing/2017/decorative" val="1"/>
                </a:ext>
              </a:extLst>
            </p:cNvPr>
            <p:cNvSpPr/>
            <p:nvPr/>
          </p:nvSpPr>
          <p:spPr>
            <a:xfrm>
              <a:off x="10267439" y="1194301"/>
              <a:ext cx="127093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Standard </a:t>
              </a:r>
            </a:p>
          </p:txBody>
        </p:sp>
        <p:sp>
          <p:nvSpPr>
            <p:cNvPr id="162" name="Rectangle: Rounded Corners 161">
              <a:extLst>
                <a:ext uri="{FF2B5EF4-FFF2-40B4-BE49-F238E27FC236}">
                  <a16:creationId xmlns:a16="http://schemas.microsoft.com/office/drawing/2014/main" id="{D2D405C0-6FF3-4C13-B259-3AD5BDD88111}"/>
                </a:ext>
                <a:ext uri="{C183D7F6-B498-43B3-948B-1728B52AA6E4}">
                  <adec:decorative xmlns:adec="http://schemas.microsoft.com/office/drawing/2017/decorative" val="1"/>
                </a:ext>
              </a:extLst>
            </p:cNvPr>
            <p:cNvSpPr/>
            <p:nvPr/>
          </p:nvSpPr>
          <p:spPr>
            <a:xfrm>
              <a:off x="2130683" y="1194301"/>
              <a:ext cx="1518166"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Established our AI principles through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‘The Future Computed’ </a:t>
              </a:r>
            </a:p>
          </p:txBody>
        </p:sp>
        <p:sp>
          <p:nvSpPr>
            <p:cNvPr id="80" name="Rectangle: Rounded Corners 79">
              <a:extLst>
                <a:ext uri="{FF2B5EF4-FFF2-40B4-BE49-F238E27FC236}">
                  <a16:creationId xmlns:a16="http://schemas.microsoft.com/office/drawing/2014/main" id="{384B3697-9CCF-413D-9C5A-D86B85D53D2D}"/>
                </a:ext>
                <a:ext uri="{C183D7F6-B498-43B3-948B-1728B52AA6E4}">
                  <adec:decorative xmlns:adec="http://schemas.microsoft.com/office/drawing/2017/decorative" val="1"/>
                </a:ext>
              </a:extLst>
            </p:cNvPr>
            <p:cNvSpPr/>
            <p:nvPr/>
          </p:nvSpPr>
          <p:spPr>
            <a:xfrm>
              <a:off x="3806355" y="1194301"/>
              <a:ext cx="1168156"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Call for regulation</a:t>
              </a:r>
              <a:b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b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of facial recognition</a:t>
              </a:r>
            </a:p>
          </p:txBody>
        </p:sp>
        <p:sp>
          <p:nvSpPr>
            <p:cNvPr id="83" name="Rectangle: Rounded Corners 82">
              <a:extLst>
                <a:ext uri="{FF2B5EF4-FFF2-40B4-BE49-F238E27FC236}">
                  <a16:creationId xmlns:a16="http://schemas.microsoft.com/office/drawing/2014/main" id="{9D612056-7325-4FE6-8FC7-4BE7B0B3FC47}"/>
                </a:ext>
                <a:ext uri="{C183D7F6-B498-43B3-948B-1728B52AA6E4}">
                  <adec:decorative xmlns:adec="http://schemas.microsoft.com/office/drawing/2017/decorative" val="1"/>
                </a:ext>
              </a:extLst>
            </p:cNvPr>
            <p:cNvSpPr/>
            <p:nvPr/>
          </p:nvSpPr>
          <p:spPr>
            <a:xfrm>
              <a:off x="7326459" y="1189156"/>
              <a:ext cx="1248828"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Standard </a:t>
              </a:r>
            </a:p>
          </p:txBody>
        </p:sp>
        <p:cxnSp>
          <p:nvCxnSpPr>
            <p:cNvPr id="4" name="Straight Connector 3">
              <a:extLst>
                <a:ext uri="{FF2B5EF4-FFF2-40B4-BE49-F238E27FC236}">
                  <a16:creationId xmlns:a16="http://schemas.microsoft.com/office/drawing/2014/main" id="{098A1B0C-266A-4B77-ADC6-286F14202E3E}"/>
                </a:ext>
                <a:ext uri="{C183D7F6-B498-43B3-948B-1728B52AA6E4}">
                  <adec:decorative xmlns:adec="http://schemas.microsoft.com/office/drawing/2017/decorative" val="1"/>
                </a:ext>
              </a:extLst>
            </p:cNvPr>
            <p:cNvCxnSpPr>
              <a:cxnSpLocks/>
              <a:stCxn id="8" idx="1"/>
            </p:cNvCxnSpPr>
            <p:nvPr/>
          </p:nvCxnSpPr>
          <p:spPr>
            <a:xfrm flipV="1">
              <a:off x="-14660" y="3856789"/>
              <a:ext cx="11614607" cy="4324"/>
            </a:xfrm>
            <a:prstGeom prst="line">
              <a:avLst/>
            </a:prstGeom>
            <a:solidFill>
              <a:schemeClr val="accent2"/>
            </a:solidFill>
            <a:ln w="12700" cap="flat">
              <a:solidFill>
                <a:schemeClr val="tx1">
                  <a:lumMod val="50000"/>
                  <a:lumOff val="50000"/>
                </a:schemeClr>
              </a:solidFill>
              <a:prstDash val="solid"/>
              <a:headEnd type="none" w="med" len="med"/>
              <a:tailEnd type="oval" w="med" len="med"/>
            </a:ln>
            <a:effectLst>
              <a:outerShdw blurRad="50800" dist="50800" dir="5400000" algn="ctr" rotWithShape="0">
                <a:srgbClr val="000000">
                  <a:alpha val="21000"/>
                </a:srgbClr>
              </a:outerShdw>
            </a:effectLst>
          </p:spPr>
          <p:style>
            <a:lnRef idx="1">
              <a:schemeClr val="accent1"/>
            </a:lnRef>
            <a:fillRef idx="0">
              <a:schemeClr val="accent1"/>
            </a:fillRef>
            <a:effectRef idx="0">
              <a:schemeClr val="accent1"/>
            </a:effectRef>
            <a:fontRef idx="minor">
              <a:schemeClr val="tx1"/>
            </a:fontRef>
          </p:style>
        </p:cxnSp>
        <p:sp>
          <p:nvSpPr>
            <p:cNvPr id="39" name="1">
              <a:extLst>
                <a:ext uri="{FF2B5EF4-FFF2-40B4-BE49-F238E27FC236}">
                  <a16:creationId xmlns:a16="http://schemas.microsoft.com/office/drawing/2014/main" id="{C9FF06AF-D0D1-40A4-94EF-0FCA2AF7D6B1}"/>
                </a:ext>
                <a:ext uri="{C183D7F6-B498-43B3-948B-1728B52AA6E4}">
                  <adec:decorative xmlns:adec="http://schemas.microsoft.com/office/drawing/2017/decorative" val="1"/>
                </a:ext>
              </a:extLst>
            </p:cNvPr>
            <p:cNvSpPr/>
            <p:nvPr/>
          </p:nvSpPr>
          <p:spPr bwMode="auto">
            <a:xfrm>
              <a:off x="832597" y="3774038"/>
              <a:ext cx="165500" cy="1655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0" name="2">
              <a:extLst>
                <a:ext uri="{FF2B5EF4-FFF2-40B4-BE49-F238E27FC236}">
                  <a16:creationId xmlns:a16="http://schemas.microsoft.com/office/drawing/2014/main" id="{12C56529-BBA2-4362-BAE1-5D57C967412B}"/>
                </a:ext>
                <a:ext uri="{C183D7F6-B498-43B3-948B-1728B52AA6E4}">
                  <adec:decorative xmlns:adec="http://schemas.microsoft.com/office/drawing/2017/decorative" val="1"/>
                </a:ext>
              </a:extLst>
            </p:cNvPr>
            <p:cNvSpPr/>
            <p:nvPr/>
          </p:nvSpPr>
          <p:spPr bwMode="auto">
            <a:xfrm>
              <a:off x="1765030" y="3775318"/>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08" name="Straight Connector 107">
              <a:extLst>
                <a:ext uri="{FF2B5EF4-FFF2-40B4-BE49-F238E27FC236}">
                  <a16:creationId xmlns:a16="http://schemas.microsoft.com/office/drawing/2014/main" id="{C5140A0A-3DF0-4482-82D9-B0623E6F8411}"/>
                </a:ext>
              </a:extLst>
            </p:cNvPr>
            <p:cNvCxnSpPr>
              <a:cxnSpLocks/>
              <a:stCxn id="60" idx="4"/>
            </p:cNvCxnSpPr>
            <p:nvPr/>
          </p:nvCxnSpPr>
          <p:spPr>
            <a:xfrm>
              <a:off x="1846501" y="3938259"/>
              <a:ext cx="0" cy="644373"/>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4">
              <a:extLst>
                <a:ext uri="{FF2B5EF4-FFF2-40B4-BE49-F238E27FC236}">
                  <a16:creationId xmlns:a16="http://schemas.microsoft.com/office/drawing/2014/main" id="{E91EE336-7B3E-48E0-9F01-DC57D91A56DC}"/>
                </a:ext>
                <a:ext uri="{C183D7F6-B498-43B3-948B-1728B52AA6E4}">
                  <adec:decorative xmlns:adec="http://schemas.microsoft.com/office/drawing/2017/decorative" val="1"/>
                </a:ext>
              </a:extLst>
            </p:cNvPr>
            <p:cNvSpPr/>
            <p:nvPr/>
          </p:nvSpPr>
          <p:spPr bwMode="auto">
            <a:xfrm>
              <a:off x="4307702"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33" name="Straight Connector 132">
              <a:extLst>
                <a:ext uri="{FF2B5EF4-FFF2-40B4-BE49-F238E27FC236}">
                  <a16:creationId xmlns:a16="http://schemas.microsoft.com/office/drawing/2014/main" id="{74521629-C288-4A56-BD88-FB639A118993}"/>
                </a:ext>
              </a:extLst>
            </p:cNvPr>
            <p:cNvCxnSpPr>
              <a:cxnSpLocks/>
            </p:cNvCxnSpPr>
            <p:nvPr/>
          </p:nvCxnSpPr>
          <p:spPr>
            <a:xfrm flipV="1">
              <a:off x="2887918" y="3298584"/>
              <a:ext cx="3696" cy="46636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3">
              <a:extLst>
                <a:ext uri="{FF2B5EF4-FFF2-40B4-BE49-F238E27FC236}">
                  <a16:creationId xmlns:a16="http://schemas.microsoft.com/office/drawing/2014/main" id="{226F1F96-81AD-46A9-868C-D5A0A36BC26C}"/>
                </a:ext>
                <a:ext uri="{C183D7F6-B498-43B3-948B-1728B52AA6E4}">
                  <adec:decorative xmlns:adec="http://schemas.microsoft.com/office/drawing/2017/decorative" val="1"/>
                </a:ext>
              </a:extLst>
            </p:cNvPr>
            <p:cNvSpPr/>
            <p:nvPr/>
          </p:nvSpPr>
          <p:spPr bwMode="auto">
            <a:xfrm>
              <a:off x="2803512"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4" name="6">
              <a:extLst>
                <a:ext uri="{FF2B5EF4-FFF2-40B4-BE49-F238E27FC236}">
                  <a16:creationId xmlns:a16="http://schemas.microsoft.com/office/drawing/2014/main" id="{C3FCB7DE-8041-4E2B-8555-8AD0BE72E688}"/>
                </a:ext>
                <a:ext uri="{C183D7F6-B498-43B3-948B-1728B52AA6E4}">
                  <adec:decorative xmlns:adec="http://schemas.microsoft.com/office/drawing/2017/decorative" val="1"/>
                </a:ext>
              </a:extLst>
            </p:cNvPr>
            <p:cNvSpPr/>
            <p:nvPr/>
          </p:nvSpPr>
          <p:spPr bwMode="auto">
            <a:xfrm>
              <a:off x="5483626"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7" name="8">
              <a:extLst>
                <a:ext uri="{FF2B5EF4-FFF2-40B4-BE49-F238E27FC236}">
                  <a16:creationId xmlns:a16="http://schemas.microsoft.com/office/drawing/2014/main" id="{B396D20B-CF48-4ABE-B526-7FCCCA858882}"/>
                </a:ext>
                <a:ext uri="{C183D7F6-B498-43B3-948B-1728B52AA6E4}">
                  <adec:decorative xmlns:adec="http://schemas.microsoft.com/office/drawing/2017/decorative" val="1"/>
                </a:ext>
              </a:extLst>
            </p:cNvPr>
            <p:cNvSpPr/>
            <p:nvPr/>
          </p:nvSpPr>
          <p:spPr bwMode="auto">
            <a:xfrm>
              <a:off x="7272215" y="3793381"/>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3" name="5">
              <a:extLst>
                <a:ext uri="{FF2B5EF4-FFF2-40B4-BE49-F238E27FC236}">
                  <a16:creationId xmlns:a16="http://schemas.microsoft.com/office/drawing/2014/main" id="{CA2008AF-EBD9-4057-A868-79EB162EF70A}"/>
                </a:ext>
                <a:ext uri="{C183D7F6-B498-43B3-948B-1728B52AA6E4}">
                  <adec:decorative xmlns:adec="http://schemas.microsoft.com/office/drawing/2017/decorative" val="1"/>
                </a:ext>
              </a:extLst>
            </p:cNvPr>
            <p:cNvSpPr/>
            <p:nvPr/>
          </p:nvSpPr>
          <p:spPr bwMode="auto">
            <a:xfrm>
              <a:off x="7854312" y="3733219"/>
              <a:ext cx="162941" cy="162941"/>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 name="Rectangle 7">
              <a:extLst>
                <a:ext uri="{FF2B5EF4-FFF2-40B4-BE49-F238E27FC236}">
                  <a16:creationId xmlns:a16="http://schemas.microsoft.com/office/drawing/2014/main" id="{A9C39D61-7CE2-4259-8158-E21722C92EB3}"/>
                </a:ext>
                <a:ext uri="{C183D7F6-B498-43B3-948B-1728B52AA6E4}">
                  <adec:decorative xmlns:adec="http://schemas.microsoft.com/office/drawing/2017/decorative" val="1"/>
                </a:ext>
              </a:extLst>
            </p:cNvPr>
            <p:cNvSpPr/>
            <p:nvPr/>
          </p:nvSpPr>
          <p:spPr bwMode="auto">
            <a:xfrm>
              <a:off x="-14660" y="3595798"/>
              <a:ext cx="1321966" cy="530629"/>
            </a:xfrm>
            <a:prstGeom prst="rect">
              <a:avLst/>
            </a:prstGeom>
            <a:solidFill>
              <a:schemeClr val="bg1">
                <a:lumMod val="8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09" name="8">
              <a:extLst>
                <a:ext uri="{FF2B5EF4-FFF2-40B4-BE49-F238E27FC236}">
                  <a16:creationId xmlns:a16="http://schemas.microsoft.com/office/drawing/2014/main" id="{14AE8DE0-D070-4D47-8189-8421510A0901}"/>
                </a:ext>
                <a:ext uri="{C183D7F6-B498-43B3-948B-1728B52AA6E4}">
                  <adec:decorative xmlns:adec="http://schemas.microsoft.com/office/drawing/2017/decorative" val="1"/>
                </a:ext>
              </a:extLst>
            </p:cNvPr>
            <p:cNvSpPr/>
            <p:nvPr/>
          </p:nvSpPr>
          <p:spPr bwMode="auto">
            <a:xfrm>
              <a:off x="8542585" y="3775318"/>
              <a:ext cx="162941" cy="16294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6" name="Rectangle 85">
              <a:extLst>
                <a:ext uri="{FF2B5EF4-FFF2-40B4-BE49-F238E27FC236}">
                  <a16:creationId xmlns:a16="http://schemas.microsoft.com/office/drawing/2014/main" id="{14C0AA49-965E-4D73-A8C4-0967E2B413F1}"/>
                </a:ext>
                <a:ext uri="{C183D7F6-B498-43B3-948B-1728B52AA6E4}">
                  <adec:decorative xmlns:adec="http://schemas.microsoft.com/office/drawing/2017/decorative" val="1"/>
                </a:ext>
              </a:extLst>
            </p:cNvPr>
            <p:cNvSpPr/>
            <p:nvPr/>
          </p:nvSpPr>
          <p:spPr bwMode="auto">
            <a:xfrm>
              <a:off x="2726531" y="3601412"/>
              <a:ext cx="2993232" cy="525015"/>
            </a:xfrm>
            <a:prstGeom prst="rect">
              <a:avLst/>
            </a:prstGeom>
            <a:solidFill>
              <a:schemeClr val="bg1">
                <a:lumMod val="6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8" name="Rectangle 87">
              <a:extLst>
                <a:ext uri="{FF2B5EF4-FFF2-40B4-BE49-F238E27FC236}">
                  <a16:creationId xmlns:a16="http://schemas.microsoft.com/office/drawing/2014/main" id="{23B4BFE2-FB88-4703-85F3-587C240CEDEF}"/>
                </a:ext>
                <a:ext uri="{C183D7F6-B498-43B3-948B-1728B52AA6E4}">
                  <adec:decorative xmlns:adec="http://schemas.microsoft.com/office/drawing/2017/decorative" val="1"/>
                </a:ext>
              </a:extLst>
            </p:cNvPr>
            <p:cNvSpPr/>
            <p:nvPr/>
          </p:nvSpPr>
          <p:spPr bwMode="auto">
            <a:xfrm>
              <a:off x="8966580" y="3601412"/>
              <a:ext cx="1138018" cy="525015"/>
            </a:xfrm>
            <a:prstGeom prst="rect">
              <a:avLst/>
            </a:prstGeom>
            <a:solidFill>
              <a:schemeClr val="tx1">
                <a:lumMod val="75000"/>
                <a:lumOff val="2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3" name="TextBox 12">
              <a:extLst>
                <a:ext uri="{FF2B5EF4-FFF2-40B4-BE49-F238E27FC236}">
                  <a16:creationId xmlns:a16="http://schemas.microsoft.com/office/drawing/2014/main" id="{BD516DB5-A564-4A43-91CB-589EF76F37E1}"/>
                </a:ext>
                <a:ext uri="{C183D7F6-B498-43B3-948B-1728B52AA6E4}">
                  <adec:decorative xmlns:adec="http://schemas.microsoft.com/office/drawing/2017/decorative" val="1"/>
                </a:ext>
              </a:extLst>
            </p:cNvPr>
            <p:cNvSpPr txBox="1"/>
            <p:nvPr/>
          </p:nvSpPr>
          <p:spPr>
            <a:xfrm>
              <a:off x="74443"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2016</a:t>
              </a:r>
            </a:p>
          </p:txBody>
        </p:sp>
        <p:sp>
          <p:nvSpPr>
            <p:cNvPr id="14" name="TextBox 13">
              <a:extLst>
                <a:ext uri="{FF2B5EF4-FFF2-40B4-BE49-F238E27FC236}">
                  <a16:creationId xmlns:a16="http://schemas.microsoft.com/office/drawing/2014/main" id="{3D23E1BE-D5B8-4003-B479-162E60E1EAE4}"/>
                </a:ext>
                <a:ext uri="{C183D7F6-B498-43B3-948B-1728B52AA6E4}">
                  <adec:decorative xmlns:adec="http://schemas.microsoft.com/office/drawing/2017/decorative" val="1"/>
                </a:ext>
              </a:extLst>
            </p:cNvPr>
            <p:cNvSpPr txBox="1"/>
            <p:nvPr/>
          </p:nvSpPr>
          <p:spPr>
            <a:xfrm>
              <a:off x="1367672" y="3926931"/>
              <a:ext cx="503370" cy="215444"/>
            </a:xfrm>
            <a:prstGeom prst="rect">
              <a:avLst/>
            </a:prstGeom>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2017</a:t>
              </a:r>
            </a:p>
          </p:txBody>
        </p:sp>
        <p:sp>
          <p:nvSpPr>
            <p:cNvPr id="16" name="TextBox 15">
              <a:extLst>
                <a:ext uri="{FF2B5EF4-FFF2-40B4-BE49-F238E27FC236}">
                  <a16:creationId xmlns:a16="http://schemas.microsoft.com/office/drawing/2014/main" id="{C96D8CAD-45B0-4640-8DD1-1095209178F1}"/>
                </a:ext>
                <a:ext uri="{C183D7F6-B498-43B3-948B-1728B52AA6E4}">
                  <adec:decorative xmlns:adec="http://schemas.microsoft.com/office/drawing/2017/decorative" val="1"/>
                </a:ext>
              </a:extLst>
            </p:cNvPr>
            <p:cNvSpPr txBox="1"/>
            <p:nvPr/>
          </p:nvSpPr>
          <p:spPr>
            <a:xfrm>
              <a:off x="5756841"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2019</a:t>
              </a:r>
            </a:p>
          </p:txBody>
        </p:sp>
        <p:sp>
          <p:nvSpPr>
            <p:cNvPr id="89" name="TextBox 88">
              <a:extLst>
                <a:ext uri="{FF2B5EF4-FFF2-40B4-BE49-F238E27FC236}">
                  <a16:creationId xmlns:a16="http://schemas.microsoft.com/office/drawing/2014/main" id="{0E9B7296-0CA0-4E63-A1DB-3AA3A2865C6B}"/>
                </a:ext>
                <a:ext uri="{C183D7F6-B498-43B3-948B-1728B52AA6E4}">
                  <adec:decorative xmlns:adec="http://schemas.microsoft.com/office/drawing/2017/decorative" val="1"/>
                </a:ext>
              </a:extLst>
            </p:cNvPr>
            <p:cNvSpPr txBox="1"/>
            <p:nvPr/>
          </p:nvSpPr>
          <p:spPr>
            <a:xfrm>
              <a:off x="8983680"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2020</a:t>
              </a:r>
            </a:p>
          </p:txBody>
        </p:sp>
        <p:sp>
          <p:nvSpPr>
            <p:cNvPr id="15" name="TextBox 14">
              <a:extLst>
                <a:ext uri="{FF2B5EF4-FFF2-40B4-BE49-F238E27FC236}">
                  <a16:creationId xmlns:a16="http://schemas.microsoft.com/office/drawing/2014/main" id="{E7582DC5-B87D-40E2-B04E-0EFBD930E5CB}"/>
                </a:ext>
                <a:ext uri="{C183D7F6-B498-43B3-948B-1728B52AA6E4}">
                  <adec:decorative xmlns:adec="http://schemas.microsoft.com/office/drawing/2017/decorative" val="1"/>
                </a:ext>
              </a:extLst>
            </p:cNvPr>
            <p:cNvSpPr txBox="1"/>
            <p:nvPr/>
          </p:nvSpPr>
          <p:spPr>
            <a:xfrm>
              <a:off x="2749342"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2018</a:t>
              </a:r>
            </a:p>
          </p:txBody>
        </p:sp>
        <p:sp>
          <p:nvSpPr>
            <p:cNvPr id="23" name="TextBox 22">
              <a:extLst>
                <a:ext uri="{FF2B5EF4-FFF2-40B4-BE49-F238E27FC236}">
                  <a16:creationId xmlns:a16="http://schemas.microsoft.com/office/drawing/2014/main" id="{A99ADE54-1367-49CC-9CA0-396D1DE52A2D}"/>
                </a:ext>
                <a:ext uri="{C183D7F6-B498-43B3-948B-1728B52AA6E4}">
                  <adec:decorative xmlns:adec="http://schemas.microsoft.com/office/drawing/2017/decorative" val="1"/>
                </a:ext>
              </a:extLst>
            </p:cNvPr>
            <p:cNvSpPr txBox="1"/>
            <p:nvPr/>
          </p:nvSpPr>
          <p:spPr>
            <a:xfrm>
              <a:off x="10146139" y="3879087"/>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2021</a:t>
              </a:r>
            </a:p>
          </p:txBody>
        </p:sp>
        <p:cxnSp>
          <p:nvCxnSpPr>
            <p:cNvPr id="117" name="Straight Connector 116">
              <a:extLst>
                <a:ext uri="{FF2B5EF4-FFF2-40B4-BE49-F238E27FC236}">
                  <a16:creationId xmlns:a16="http://schemas.microsoft.com/office/drawing/2014/main" id="{59A6C69E-59A5-4FFB-922F-92CD62DC583A}"/>
                </a:ext>
              </a:extLst>
            </p:cNvPr>
            <p:cNvCxnSpPr>
              <a:cxnSpLocks/>
            </p:cNvCxnSpPr>
            <p:nvPr/>
          </p:nvCxnSpPr>
          <p:spPr>
            <a:xfrm flipV="1">
              <a:off x="10029280" y="3832601"/>
              <a:ext cx="0" cy="1017802"/>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9" name="5">
              <a:extLst>
                <a:ext uri="{FF2B5EF4-FFF2-40B4-BE49-F238E27FC236}">
                  <a16:creationId xmlns:a16="http://schemas.microsoft.com/office/drawing/2014/main" id="{FCF989C1-1368-47BD-B852-565003D3D482}"/>
                </a:ext>
                <a:ext uri="{C183D7F6-B498-43B3-948B-1728B52AA6E4}">
                  <adec:decorative xmlns:adec="http://schemas.microsoft.com/office/drawing/2017/decorative" val="1"/>
                </a:ext>
              </a:extLst>
            </p:cNvPr>
            <p:cNvSpPr/>
            <p:nvPr/>
          </p:nvSpPr>
          <p:spPr bwMode="auto">
            <a:xfrm>
              <a:off x="9947809" y="3775318"/>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30" name="8">
              <a:extLst>
                <a:ext uri="{FF2B5EF4-FFF2-40B4-BE49-F238E27FC236}">
                  <a16:creationId xmlns:a16="http://schemas.microsoft.com/office/drawing/2014/main" id="{954CF08A-A688-4327-8070-F69F095A219C}"/>
                </a:ext>
                <a:ext uri="{C183D7F6-B498-43B3-948B-1728B52AA6E4}">
                  <adec:decorative xmlns:adec="http://schemas.microsoft.com/office/drawing/2017/decorative" val="1"/>
                </a:ext>
              </a:extLst>
            </p:cNvPr>
            <p:cNvSpPr/>
            <p:nvPr/>
          </p:nvSpPr>
          <p:spPr bwMode="auto">
            <a:xfrm>
              <a:off x="10816544" y="3775318"/>
              <a:ext cx="162941" cy="162941"/>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42" name="Straight Connector 141">
              <a:extLst>
                <a:ext uri="{FF2B5EF4-FFF2-40B4-BE49-F238E27FC236}">
                  <a16:creationId xmlns:a16="http://schemas.microsoft.com/office/drawing/2014/main" id="{1E4130AD-BDB1-44C4-A7C5-A9C8C8736DB0}"/>
                </a:ext>
              </a:extLst>
            </p:cNvPr>
            <p:cNvCxnSpPr>
              <a:cxnSpLocks/>
              <a:stCxn id="64" idx="0"/>
              <a:endCxn id="143" idx="4"/>
            </p:cNvCxnSpPr>
            <p:nvPr/>
          </p:nvCxnSpPr>
          <p:spPr>
            <a:xfrm flipH="1" flipV="1">
              <a:off x="5564777" y="3298584"/>
              <a:ext cx="320" cy="47673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DA8C408-3510-4325-9AD5-1291FABD08D6}"/>
                </a:ext>
              </a:extLst>
            </p:cNvPr>
            <p:cNvCxnSpPr>
              <a:cxnSpLocks/>
            </p:cNvCxnSpPr>
            <p:nvPr/>
          </p:nvCxnSpPr>
          <p:spPr>
            <a:xfrm flipH="1">
              <a:off x="7361499" y="3956322"/>
              <a:ext cx="1588" cy="478840"/>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72D39EB2-C6F4-434D-9D3D-FD02D9058214}"/>
                </a:ext>
                <a:ext uri="{C183D7F6-B498-43B3-948B-1728B52AA6E4}">
                  <adec:decorative xmlns:adec="http://schemas.microsoft.com/office/drawing/2017/decorative" val="1"/>
                </a:ext>
              </a:extLst>
            </p:cNvPr>
            <p:cNvSpPr/>
            <p:nvPr/>
          </p:nvSpPr>
          <p:spPr>
            <a:xfrm>
              <a:off x="8028344" y="5104618"/>
              <a:ext cx="124657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Champs </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cxnSp>
          <p:nvCxnSpPr>
            <p:cNvPr id="156" name="Straight Connector 155">
              <a:extLst>
                <a:ext uri="{FF2B5EF4-FFF2-40B4-BE49-F238E27FC236}">
                  <a16:creationId xmlns:a16="http://schemas.microsoft.com/office/drawing/2014/main" id="{42ED62AE-4E1B-42BB-B326-85BEDF78589A}"/>
                </a:ext>
              </a:extLst>
            </p:cNvPr>
            <p:cNvCxnSpPr>
              <a:cxnSpLocks/>
              <a:stCxn id="130" idx="0"/>
            </p:cNvCxnSpPr>
            <p:nvPr/>
          </p:nvCxnSpPr>
          <p:spPr>
            <a:xfrm flipV="1">
              <a:off x="10898015" y="3297736"/>
              <a:ext cx="2019" cy="477582"/>
            </a:xfrm>
            <a:prstGeom prst="line">
              <a:avLst/>
            </a:prstGeom>
            <a:ln w="19050" cap="rnd">
              <a:solidFill>
                <a:srgbClr val="00BCF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5623172-1650-4354-9A5E-E10993CAB8FA}"/>
                </a:ext>
              </a:extLst>
            </p:cNvPr>
            <p:cNvGrpSpPr/>
            <p:nvPr/>
          </p:nvGrpSpPr>
          <p:grpSpPr>
            <a:xfrm>
              <a:off x="575780" y="2620364"/>
              <a:ext cx="678220" cy="678220"/>
              <a:chOff x="615116" y="2760414"/>
              <a:chExt cx="678220" cy="678220"/>
            </a:xfrm>
          </p:grpSpPr>
          <p:sp>
            <p:nvSpPr>
              <p:cNvPr id="40" name="Oval 39">
                <a:extLst>
                  <a:ext uri="{FF2B5EF4-FFF2-40B4-BE49-F238E27FC236}">
                    <a16:creationId xmlns:a16="http://schemas.microsoft.com/office/drawing/2014/main" id="{3CF0506D-2E3A-400B-8394-0199E9892A28}"/>
                  </a:ext>
                </a:extLst>
              </p:cNvPr>
              <p:cNvSpPr/>
              <p:nvPr/>
            </p:nvSpPr>
            <p:spPr bwMode="auto">
              <a:xfrm>
                <a:off x="615116" y="2760414"/>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5" name="News_E900" title="Icon of a newspaper">
                <a:extLst>
                  <a:ext uri="{FF2B5EF4-FFF2-40B4-BE49-F238E27FC236}">
                    <a16:creationId xmlns:a16="http://schemas.microsoft.com/office/drawing/2014/main" id="{315080C8-0150-48F2-AEDE-85E5AF3988D4}"/>
                  </a:ext>
                </a:extLst>
              </p:cNvPr>
              <p:cNvSpPr>
                <a:spLocks noChangeAspect="1" noEditPoints="1"/>
              </p:cNvSpPr>
              <p:nvPr/>
            </p:nvSpPr>
            <p:spPr bwMode="auto">
              <a:xfrm>
                <a:off x="761270" y="2970726"/>
                <a:ext cx="385913" cy="257596"/>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3" name="Group 2">
              <a:extLst>
                <a:ext uri="{FF2B5EF4-FFF2-40B4-BE49-F238E27FC236}">
                  <a16:creationId xmlns:a16="http://schemas.microsoft.com/office/drawing/2014/main" id="{36DE7FFA-F7C2-4B72-8DAF-A0A876EA2E15}"/>
                </a:ext>
              </a:extLst>
            </p:cNvPr>
            <p:cNvGrpSpPr/>
            <p:nvPr/>
          </p:nvGrpSpPr>
          <p:grpSpPr>
            <a:xfrm>
              <a:off x="2550656" y="2620364"/>
              <a:ext cx="678220" cy="678220"/>
              <a:chOff x="2549569" y="2794713"/>
              <a:chExt cx="678220" cy="678220"/>
            </a:xfrm>
          </p:grpSpPr>
          <p:sp>
            <p:nvSpPr>
              <p:cNvPr id="134" name="Oval 133">
                <a:extLst>
                  <a:ext uri="{FF2B5EF4-FFF2-40B4-BE49-F238E27FC236}">
                    <a16:creationId xmlns:a16="http://schemas.microsoft.com/office/drawing/2014/main" id="{3C302330-55DD-4AF3-8D4B-384DF60D29F5}"/>
                  </a:ext>
                </a:extLst>
              </p:cNvPr>
              <p:cNvSpPr/>
              <p:nvPr/>
            </p:nvSpPr>
            <p:spPr bwMode="auto">
              <a:xfrm>
                <a:off x="2549569" y="2794713"/>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9" name="Books" title="Icon of a stack of books">
                <a:extLst>
                  <a:ext uri="{FF2B5EF4-FFF2-40B4-BE49-F238E27FC236}">
                    <a16:creationId xmlns:a16="http://schemas.microsoft.com/office/drawing/2014/main" id="{C313C50E-56E4-46D6-8919-A106BA92B02A}"/>
                  </a:ext>
                </a:extLst>
              </p:cNvPr>
              <p:cNvSpPr>
                <a:spLocks noChangeAspect="1" noEditPoints="1"/>
              </p:cNvSpPr>
              <p:nvPr/>
            </p:nvSpPr>
            <p:spPr bwMode="auto">
              <a:xfrm>
                <a:off x="2728732" y="3007533"/>
                <a:ext cx="319895" cy="252581"/>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7" name="Group 6">
              <a:extLst>
                <a:ext uri="{FF2B5EF4-FFF2-40B4-BE49-F238E27FC236}">
                  <a16:creationId xmlns:a16="http://schemas.microsoft.com/office/drawing/2014/main" id="{8A74C087-B25F-4C2E-99A8-55311ED2E49F}"/>
                </a:ext>
              </a:extLst>
            </p:cNvPr>
            <p:cNvGrpSpPr/>
            <p:nvPr/>
          </p:nvGrpSpPr>
          <p:grpSpPr>
            <a:xfrm>
              <a:off x="5225667" y="2620364"/>
              <a:ext cx="678220" cy="678220"/>
              <a:chOff x="5230453" y="2723665"/>
              <a:chExt cx="678220" cy="678220"/>
            </a:xfrm>
          </p:grpSpPr>
          <p:sp>
            <p:nvSpPr>
              <p:cNvPr id="143" name="Oval 142">
                <a:extLst>
                  <a:ext uri="{FF2B5EF4-FFF2-40B4-BE49-F238E27FC236}">
                    <a16:creationId xmlns:a16="http://schemas.microsoft.com/office/drawing/2014/main" id="{C1576D01-E03B-492B-837D-3CA2D0576360}"/>
                  </a:ext>
                </a:extLst>
              </p:cNvPr>
              <p:cNvSpPr/>
              <p:nvPr/>
            </p:nvSpPr>
            <p:spPr bwMode="auto">
              <a:xfrm>
                <a:off x="5230453" y="2723665"/>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1" name="people_3" title="Icon of a person surrounded by brackets">
                <a:extLst>
                  <a:ext uri="{FF2B5EF4-FFF2-40B4-BE49-F238E27FC236}">
                    <a16:creationId xmlns:a16="http://schemas.microsoft.com/office/drawing/2014/main" id="{BD09C9BF-AC25-43EE-8802-2D6C399CD472}"/>
                  </a:ext>
                </a:extLst>
              </p:cNvPr>
              <p:cNvSpPr>
                <a:spLocks noChangeAspect="1" noEditPoints="1"/>
              </p:cNvSpPr>
              <p:nvPr/>
            </p:nvSpPr>
            <p:spPr bwMode="auto">
              <a:xfrm>
                <a:off x="5420372" y="2912391"/>
                <a:ext cx="298382" cy="30076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nvGrpSpPr>
            <p:cNvPr id="22" name="Group 21">
              <a:extLst>
                <a:ext uri="{FF2B5EF4-FFF2-40B4-BE49-F238E27FC236}">
                  <a16:creationId xmlns:a16="http://schemas.microsoft.com/office/drawing/2014/main" id="{51208147-F8C6-4208-B299-1261E5211ECF}"/>
                </a:ext>
              </a:extLst>
            </p:cNvPr>
            <p:cNvGrpSpPr/>
            <p:nvPr/>
          </p:nvGrpSpPr>
          <p:grpSpPr>
            <a:xfrm>
              <a:off x="8284084" y="4417099"/>
              <a:ext cx="678220" cy="678220"/>
              <a:chOff x="8305349" y="4729232"/>
              <a:chExt cx="678220" cy="678220"/>
            </a:xfrm>
            <a:solidFill>
              <a:srgbClr val="FFB900"/>
            </a:solidFill>
          </p:grpSpPr>
          <p:sp>
            <p:nvSpPr>
              <p:cNvPr id="154" name="Oval 153">
                <a:extLst>
                  <a:ext uri="{FF2B5EF4-FFF2-40B4-BE49-F238E27FC236}">
                    <a16:creationId xmlns:a16="http://schemas.microsoft.com/office/drawing/2014/main" id="{BBCC9F5A-FAF8-47FA-9B29-ADFF95DD6E34}"/>
                  </a:ext>
                </a:extLst>
              </p:cNvPr>
              <p:cNvSpPr/>
              <p:nvPr/>
            </p:nvSpPr>
            <p:spPr bwMode="auto">
              <a:xfrm>
                <a:off x="8305349" y="4729232"/>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6" name="star_2" title="Icon of a person inside a star shape">
                <a:extLst>
                  <a:ext uri="{FF2B5EF4-FFF2-40B4-BE49-F238E27FC236}">
                    <a16:creationId xmlns:a16="http://schemas.microsoft.com/office/drawing/2014/main" id="{B4C870C7-BE5F-409D-88EB-26763DD7ECAC}"/>
                  </a:ext>
                </a:extLst>
              </p:cNvPr>
              <p:cNvSpPr>
                <a:spLocks noChangeAspect="1" noEditPoints="1"/>
              </p:cNvSpPr>
              <p:nvPr/>
            </p:nvSpPr>
            <p:spPr bwMode="auto">
              <a:xfrm>
                <a:off x="8463095" y="4896825"/>
                <a:ext cx="362728" cy="343034"/>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29" name="Group 28">
              <a:extLst>
                <a:ext uri="{FF2B5EF4-FFF2-40B4-BE49-F238E27FC236}">
                  <a16:creationId xmlns:a16="http://schemas.microsoft.com/office/drawing/2014/main" id="{B868F99F-D5F8-4330-B66E-B998CD87DAA9}"/>
                </a:ext>
              </a:extLst>
            </p:cNvPr>
            <p:cNvGrpSpPr/>
            <p:nvPr/>
          </p:nvGrpSpPr>
          <p:grpSpPr>
            <a:xfrm>
              <a:off x="10560924" y="2619516"/>
              <a:ext cx="678220" cy="678220"/>
              <a:chOff x="11060655" y="2937645"/>
              <a:chExt cx="678220" cy="678220"/>
            </a:xfrm>
          </p:grpSpPr>
          <p:sp>
            <p:nvSpPr>
              <p:cNvPr id="158" name="Oval 157">
                <a:extLst>
                  <a:ext uri="{FF2B5EF4-FFF2-40B4-BE49-F238E27FC236}">
                    <a16:creationId xmlns:a16="http://schemas.microsoft.com/office/drawing/2014/main" id="{D216F865-2DC0-4729-A0A7-9A1DEC6703B6}"/>
                  </a:ext>
                </a:extLst>
              </p:cNvPr>
              <p:cNvSpPr/>
              <p:nvPr/>
            </p:nvSpPr>
            <p:spPr bwMode="auto">
              <a:xfrm>
                <a:off x="11060655" y="2937645"/>
                <a:ext cx="678220" cy="67822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2" name="CRMArticles_EFF5" title="Icon of two documents stacked together with writing on them">
                <a:extLst>
                  <a:ext uri="{FF2B5EF4-FFF2-40B4-BE49-F238E27FC236}">
                    <a16:creationId xmlns:a16="http://schemas.microsoft.com/office/drawing/2014/main" id="{1F2617D3-6781-4ACF-9FB8-20CE87486BB7}"/>
                  </a:ext>
                </a:extLst>
              </p:cNvPr>
              <p:cNvSpPr>
                <a:spLocks noChangeAspect="1" noEditPoints="1"/>
              </p:cNvSpPr>
              <p:nvPr/>
            </p:nvSpPr>
            <p:spPr bwMode="auto">
              <a:xfrm>
                <a:off x="11285603" y="3144973"/>
                <a:ext cx="228324" cy="2635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5" name="Group 4">
              <a:extLst>
                <a:ext uri="{FF2B5EF4-FFF2-40B4-BE49-F238E27FC236}">
                  <a16:creationId xmlns:a16="http://schemas.microsoft.com/office/drawing/2014/main" id="{F34F46C9-BB82-4AFC-932B-C884C720A540}"/>
                </a:ext>
              </a:extLst>
            </p:cNvPr>
            <p:cNvGrpSpPr/>
            <p:nvPr/>
          </p:nvGrpSpPr>
          <p:grpSpPr>
            <a:xfrm>
              <a:off x="4051323" y="2620364"/>
              <a:ext cx="678220" cy="678220"/>
              <a:chOff x="4062268" y="2759434"/>
              <a:chExt cx="678220" cy="678220"/>
            </a:xfrm>
          </p:grpSpPr>
          <p:sp>
            <p:nvSpPr>
              <p:cNvPr id="82" name="Oval 81">
                <a:extLst>
                  <a:ext uri="{FF2B5EF4-FFF2-40B4-BE49-F238E27FC236}">
                    <a16:creationId xmlns:a16="http://schemas.microsoft.com/office/drawing/2014/main" id="{7F00D4DE-444A-4C93-AB87-77A2F404B584}"/>
                  </a:ext>
                </a:extLst>
              </p:cNvPr>
              <p:cNvSpPr/>
              <p:nvPr/>
            </p:nvSpPr>
            <p:spPr bwMode="auto">
              <a:xfrm>
                <a:off x="4062268" y="2759434"/>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 name="building_5" title="Icon of a building with columns in a row and a triangular top">
                <a:extLst>
                  <a:ext uri="{FF2B5EF4-FFF2-40B4-BE49-F238E27FC236}">
                    <a16:creationId xmlns:a16="http://schemas.microsoft.com/office/drawing/2014/main" id="{4A7C97AB-D05B-4215-A6DE-EBD80FB8C2C3}"/>
                  </a:ext>
                </a:extLst>
              </p:cNvPr>
              <p:cNvSpPr>
                <a:spLocks noChangeAspect="1" noEditPoints="1"/>
              </p:cNvSpPr>
              <p:nvPr/>
            </p:nvSpPr>
            <p:spPr bwMode="auto">
              <a:xfrm>
                <a:off x="4247507" y="2966745"/>
                <a:ext cx="307742" cy="26359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cxnSp>
          <p:nvCxnSpPr>
            <p:cNvPr id="81" name="Straight Connector 80">
              <a:extLst>
                <a:ext uri="{FF2B5EF4-FFF2-40B4-BE49-F238E27FC236}">
                  <a16:creationId xmlns:a16="http://schemas.microsoft.com/office/drawing/2014/main" id="{327B65BC-948A-445F-9C56-6D7C1B7B9147}"/>
                </a:ext>
              </a:extLst>
            </p:cNvPr>
            <p:cNvCxnSpPr>
              <a:cxnSpLocks/>
              <a:stCxn id="63" idx="0"/>
              <a:endCxn id="82" idx="4"/>
            </p:cNvCxnSpPr>
            <p:nvPr/>
          </p:nvCxnSpPr>
          <p:spPr>
            <a:xfrm flipV="1">
              <a:off x="4389173" y="3298584"/>
              <a:ext cx="1260" cy="47673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2D77FD-C93D-4988-9D39-54683226E5D8}"/>
                </a:ext>
              </a:extLst>
            </p:cNvPr>
            <p:cNvCxnSpPr>
              <a:cxnSpLocks/>
              <a:stCxn id="73" idx="0"/>
              <a:endCxn id="90" idx="4"/>
            </p:cNvCxnSpPr>
            <p:nvPr/>
          </p:nvCxnSpPr>
          <p:spPr>
            <a:xfrm flipH="1" flipV="1">
              <a:off x="7933864" y="3255637"/>
              <a:ext cx="1919" cy="477582"/>
            </a:xfrm>
            <a:prstGeom prst="line">
              <a:avLst/>
            </a:prstGeom>
            <a:ln w="19050" cap="rnd">
              <a:solidFill>
                <a:srgbClr val="00BCF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E920B56-55F5-4560-8160-5F8E8FCE6B2B}"/>
                </a:ext>
              </a:extLst>
            </p:cNvPr>
            <p:cNvGrpSpPr/>
            <p:nvPr/>
          </p:nvGrpSpPr>
          <p:grpSpPr>
            <a:xfrm>
              <a:off x="7594754" y="2577417"/>
              <a:ext cx="678220" cy="678220"/>
              <a:chOff x="7601464" y="2621858"/>
              <a:chExt cx="678220" cy="678220"/>
            </a:xfrm>
          </p:grpSpPr>
          <p:sp>
            <p:nvSpPr>
              <p:cNvPr id="90" name="Oval 89">
                <a:extLst>
                  <a:ext uri="{FF2B5EF4-FFF2-40B4-BE49-F238E27FC236}">
                    <a16:creationId xmlns:a16="http://schemas.microsoft.com/office/drawing/2014/main" id="{F6A33D89-665D-4683-BF62-2994F0A5241F}"/>
                  </a:ext>
                </a:extLst>
              </p:cNvPr>
              <p:cNvSpPr/>
              <p:nvPr/>
            </p:nvSpPr>
            <p:spPr bwMode="auto">
              <a:xfrm>
                <a:off x="7601464" y="2621858"/>
                <a:ext cx="678220" cy="678220"/>
              </a:xfrm>
              <a:prstGeom prst="ellipse">
                <a:avLst/>
              </a:prstGeom>
              <a:solidFill>
                <a:srgbClr val="00BCF2"/>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2" name="Beaker_F196" title="Icon of a scientific flask with liquid in it">
                <a:extLst>
                  <a:ext uri="{FF2B5EF4-FFF2-40B4-BE49-F238E27FC236}">
                    <a16:creationId xmlns:a16="http://schemas.microsoft.com/office/drawing/2014/main" id="{9C097997-E985-44B4-B7CB-B2897294A677}"/>
                  </a:ext>
                </a:extLst>
              </p:cNvPr>
              <p:cNvSpPr>
                <a:spLocks noChangeAspect="1" noEditPoints="1"/>
              </p:cNvSpPr>
              <p:nvPr/>
            </p:nvSpPr>
            <p:spPr bwMode="auto">
              <a:xfrm>
                <a:off x="7810639" y="2820533"/>
                <a:ext cx="259869" cy="30026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endParaRPr>
              </a:p>
            </p:txBody>
          </p:sp>
        </p:grpSp>
        <p:grpSp>
          <p:nvGrpSpPr>
            <p:cNvPr id="21" name="Group 20">
              <a:extLst>
                <a:ext uri="{FF2B5EF4-FFF2-40B4-BE49-F238E27FC236}">
                  <a16:creationId xmlns:a16="http://schemas.microsoft.com/office/drawing/2014/main" id="{6F0B9F24-BF8D-44CA-A0F2-9DB081245F0E}"/>
                </a:ext>
              </a:extLst>
            </p:cNvPr>
            <p:cNvGrpSpPr/>
            <p:nvPr/>
          </p:nvGrpSpPr>
          <p:grpSpPr>
            <a:xfrm>
              <a:off x="7037340" y="4417099"/>
              <a:ext cx="678220" cy="678220"/>
              <a:chOff x="7037340" y="4735925"/>
              <a:chExt cx="678220" cy="678220"/>
            </a:xfrm>
            <a:solidFill>
              <a:srgbClr val="FF8C00"/>
            </a:solidFill>
          </p:grpSpPr>
          <p:sp>
            <p:nvSpPr>
              <p:cNvPr id="150" name="Oval 149">
                <a:extLst>
                  <a:ext uri="{FF2B5EF4-FFF2-40B4-BE49-F238E27FC236}">
                    <a16:creationId xmlns:a16="http://schemas.microsoft.com/office/drawing/2014/main" id="{533FA64E-DAD5-4095-A5DD-676AEA993734}"/>
                  </a:ext>
                </a:extLst>
              </p:cNvPr>
              <p:cNvSpPr/>
              <p:nvPr/>
            </p:nvSpPr>
            <p:spPr bwMode="auto">
              <a:xfrm>
                <a:off x="7037340" y="4735925"/>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5" name="people_12" title="Icon of three people">
                <a:extLst>
                  <a:ext uri="{FF2B5EF4-FFF2-40B4-BE49-F238E27FC236}">
                    <a16:creationId xmlns:a16="http://schemas.microsoft.com/office/drawing/2014/main" id="{5DFA046D-CAFB-4D4A-90A4-9840D796E49A}"/>
                  </a:ext>
                </a:extLst>
              </p:cNvPr>
              <p:cNvSpPr>
                <a:spLocks noChangeAspect="1" noEditPoints="1"/>
              </p:cNvSpPr>
              <p:nvPr/>
            </p:nvSpPr>
            <p:spPr bwMode="auto">
              <a:xfrm>
                <a:off x="7205296" y="4941217"/>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sp>
          <p:nvSpPr>
            <p:cNvPr id="149" name="Rectangle: Rounded Corners 148">
              <a:extLst>
                <a:ext uri="{FF2B5EF4-FFF2-40B4-BE49-F238E27FC236}">
                  <a16:creationId xmlns:a16="http://schemas.microsoft.com/office/drawing/2014/main" id="{E781A356-94FB-4A3A-9121-6F9647B3B664}"/>
                </a:ext>
                <a:ext uri="{C183D7F6-B498-43B3-948B-1728B52AA6E4}">
                  <adec:decorative xmlns:adec="http://schemas.microsoft.com/office/drawing/2017/decorative" val="1"/>
                </a:ext>
              </a:extLst>
            </p:cNvPr>
            <p:cNvSpPr/>
            <p:nvPr/>
          </p:nvSpPr>
          <p:spPr>
            <a:xfrm>
              <a:off x="6641404" y="5083353"/>
              <a:ext cx="1512407"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Office of Responsible AI</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sp>
          <p:nvSpPr>
            <p:cNvPr id="92" name="Rectangle: Rounded Corners 91">
              <a:extLst>
                <a:ext uri="{FF2B5EF4-FFF2-40B4-BE49-F238E27FC236}">
                  <a16:creationId xmlns:a16="http://schemas.microsoft.com/office/drawing/2014/main" id="{380C2373-4F06-4EF0-8F2C-EAF1D06A1956}"/>
                </a:ext>
                <a:ext uri="{C183D7F6-B498-43B3-948B-1728B52AA6E4}">
                  <adec:decorative xmlns:adec="http://schemas.microsoft.com/office/drawing/2017/decorative" val="1"/>
                </a:ext>
              </a:extLst>
            </p:cNvPr>
            <p:cNvSpPr/>
            <p:nvPr/>
          </p:nvSpPr>
          <p:spPr>
            <a:xfrm>
              <a:off x="9359690" y="5104618"/>
              <a:ext cx="1370597"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Strategy in Engineering (RAISE) </a:t>
              </a:r>
              <a:r>
                <a:rPr kumimoji="0" lang="en-US" sz="11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sp>
          <p:nvSpPr>
            <p:cNvPr id="93" name="Oval 92">
              <a:extLst>
                <a:ext uri="{FF2B5EF4-FFF2-40B4-BE49-F238E27FC236}">
                  <a16:creationId xmlns:a16="http://schemas.microsoft.com/office/drawing/2014/main" id="{C1B42F0D-A402-45AF-9EF2-DC583A36030A}"/>
                </a:ext>
              </a:extLst>
            </p:cNvPr>
            <p:cNvSpPr/>
            <p:nvPr/>
          </p:nvSpPr>
          <p:spPr bwMode="auto">
            <a:xfrm>
              <a:off x="9682739" y="4417099"/>
              <a:ext cx="678220" cy="6782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5" name="people_12" title="Icon of three people">
              <a:extLst>
                <a:ext uri="{FF2B5EF4-FFF2-40B4-BE49-F238E27FC236}">
                  <a16:creationId xmlns:a16="http://schemas.microsoft.com/office/drawing/2014/main" id="{47C87D9F-D742-48CF-B298-EB76232BF6A3}"/>
                </a:ext>
              </a:extLst>
            </p:cNvPr>
            <p:cNvSpPr>
              <a:spLocks noChangeAspect="1" noEditPoints="1"/>
            </p:cNvSpPr>
            <p:nvPr/>
          </p:nvSpPr>
          <p:spPr bwMode="auto">
            <a:xfrm>
              <a:off x="9854417" y="4604458"/>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sp>
          <p:nvSpPr>
            <p:cNvPr id="75" name="Rectangle: Rounded Corners 74">
              <a:extLst>
                <a:ext uri="{FF2B5EF4-FFF2-40B4-BE49-F238E27FC236}">
                  <a16:creationId xmlns:a16="http://schemas.microsoft.com/office/drawing/2014/main" id="{911FA8FD-9413-4E97-AA57-532729226800}"/>
                </a:ext>
                <a:ext uri="{C183D7F6-B498-43B3-948B-1728B52AA6E4}">
                  <adec:decorative xmlns:adec="http://schemas.microsoft.com/office/drawing/2017/decorative" val="1"/>
                </a:ext>
              </a:extLst>
            </p:cNvPr>
            <p:cNvSpPr/>
            <p:nvPr/>
          </p:nvSpPr>
          <p:spPr>
            <a:xfrm>
              <a:off x="978161" y="5104618"/>
              <a:ext cx="171194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Aether</a:t>
              </a:r>
              <a:b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b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Committee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grpSp>
          <p:nvGrpSpPr>
            <p:cNvPr id="19" name="Group 18">
              <a:extLst>
                <a:ext uri="{FF2B5EF4-FFF2-40B4-BE49-F238E27FC236}">
                  <a16:creationId xmlns:a16="http://schemas.microsoft.com/office/drawing/2014/main" id="{B0813C67-4D9E-4CF8-950D-6BA7EA758201}"/>
                </a:ext>
              </a:extLst>
            </p:cNvPr>
            <p:cNvGrpSpPr/>
            <p:nvPr/>
          </p:nvGrpSpPr>
          <p:grpSpPr>
            <a:xfrm>
              <a:off x="1507389" y="4417099"/>
              <a:ext cx="678220" cy="678220"/>
              <a:chOff x="1507389" y="4692173"/>
              <a:chExt cx="678220" cy="678220"/>
            </a:xfrm>
            <a:solidFill>
              <a:srgbClr val="FF8C00"/>
            </a:solidFill>
          </p:grpSpPr>
          <p:sp>
            <p:nvSpPr>
              <p:cNvPr id="76" name="Oval 75">
                <a:extLst>
                  <a:ext uri="{FF2B5EF4-FFF2-40B4-BE49-F238E27FC236}">
                    <a16:creationId xmlns:a16="http://schemas.microsoft.com/office/drawing/2014/main" id="{596AC391-81C0-47C9-BEF4-DD61D6B5CF8D}"/>
                  </a:ext>
                </a:extLst>
              </p:cNvPr>
              <p:cNvSpPr/>
              <p:nvPr/>
            </p:nvSpPr>
            <p:spPr bwMode="auto">
              <a:xfrm>
                <a:off x="1507389" y="4692173"/>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8" name="people_12" title="Icon of three people">
                <a:extLst>
                  <a:ext uri="{FF2B5EF4-FFF2-40B4-BE49-F238E27FC236}">
                    <a16:creationId xmlns:a16="http://schemas.microsoft.com/office/drawing/2014/main" id="{A2AEFEAA-C9DB-470A-8BC3-CEB5AC8A7C5E}"/>
                  </a:ext>
                </a:extLst>
              </p:cNvPr>
              <p:cNvSpPr>
                <a:spLocks noChangeAspect="1" noEditPoints="1"/>
              </p:cNvSpPr>
              <p:nvPr/>
            </p:nvSpPr>
            <p:spPr bwMode="auto">
              <a:xfrm>
                <a:off x="1679067" y="4888434"/>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sp>
          <p:nvSpPr>
            <p:cNvPr id="71" name="8">
              <a:extLst>
                <a:ext uri="{FF2B5EF4-FFF2-40B4-BE49-F238E27FC236}">
                  <a16:creationId xmlns:a16="http://schemas.microsoft.com/office/drawing/2014/main" id="{9A812554-F34E-41A9-822D-73981E3619E5}"/>
                </a:ext>
                <a:ext uri="{C183D7F6-B498-43B3-948B-1728B52AA6E4}">
                  <adec:decorative xmlns:adec="http://schemas.microsoft.com/office/drawing/2017/decorative" val="1"/>
                </a:ext>
              </a:extLst>
            </p:cNvPr>
            <p:cNvSpPr/>
            <p:nvPr/>
          </p:nvSpPr>
          <p:spPr bwMode="auto">
            <a:xfrm>
              <a:off x="6143477" y="3802394"/>
              <a:ext cx="162941" cy="16294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4" name="Rectangle: Rounded Corners 73">
              <a:extLst>
                <a:ext uri="{FF2B5EF4-FFF2-40B4-BE49-F238E27FC236}">
                  <a16:creationId xmlns:a16="http://schemas.microsoft.com/office/drawing/2014/main" id="{916D9A22-958B-4688-AD67-2E04F229FC49}"/>
                </a:ext>
                <a:ext uri="{C183D7F6-B498-43B3-948B-1728B52AA6E4}">
                  <adec:decorative xmlns:adec="http://schemas.microsoft.com/office/drawing/2017/decorative" val="1"/>
                </a:ext>
              </a:extLst>
            </p:cNvPr>
            <p:cNvSpPr/>
            <p:nvPr/>
          </p:nvSpPr>
          <p:spPr>
            <a:xfrm>
              <a:off x="5513724" y="5093985"/>
              <a:ext cx="1344905"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Champs </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grpSp>
          <p:nvGrpSpPr>
            <p:cNvPr id="20" name="Group 19">
              <a:extLst>
                <a:ext uri="{FF2B5EF4-FFF2-40B4-BE49-F238E27FC236}">
                  <a16:creationId xmlns:a16="http://schemas.microsoft.com/office/drawing/2014/main" id="{0131E518-D5D7-4998-85A3-C55867C51D59}"/>
                </a:ext>
              </a:extLst>
            </p:cNvPr>
            <p:cNvGrpSpPr/>
            <p:nvPr/>
          </p:nvGrpSpPr>
          <p:grpSpPr>
            <a:xfrm>
              <a:off x="5878409" y="4405133"/>
              <a:ext cx="678220" cy="678220"/>
              <a:chOff x="5878409" y="4768014"/>
              <a:chExt cx="678220" cy="678220"/>
            </a:xfrm>
            <a:solidFill>
              <a:srgbClr val="FFB900"/>
            </a:solidFill>
          </p:grpSpPr>
          <p:sp>
            <p:nvSpPr>
              <p:cNvPr id="91" name="Oval 90">
                <a:extLst>
                  <a:ext uri="{FF2B5EF4-FFF2-40B4-BE49-F238E27FC236}">
                    <a16:creationId xmlns:a16="http://schemas.microsoft.com/office/drawing/2014/main" id="{AB4C3CDB-CD5D-4D52-9F2C-A60CC956390E}"/>
                  </a:ext>
                </a:extLst>
              </p:cNvPr>
              <p:cNvSpPr/>
              <p:nvPr/>
            </p:nvSpPr>
            <p:spPr bwMode="auto">
              <a:xfrm>
                <a:off x="5878409" y="4768014"/>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4" name="star_2" title="Icon of a person inside a star shape">
                <a:extLst>
                  <a:ext uri="{FF2B5EF4-FFF2-40B4-BE49-F238E27FC236}">
                    <a16:creationId xmlns:a16="http://schemas.microsoft.com/office/drawing/2014/main" id="{B581679B-62C1-4CF9-BD16-A1FA2C3E8ADF}"/>
                  </a:ext>
                </a:extLst>
              </p:cNvPr>
              <p:cNvSpPr>
                <a:spLocks noChangeAspect="1" noEditPoints="1"/>
              </p:cNvSpPr>
              <p:nvPr/>
            </p:nvSpPr>
            <p:spPr bwMode="auto">
              <a:xfrm>
                <a:off x="6033193" y="4918905"/>
                <a:ext cx="362728" cy="343034"/>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cxnSp>
          <p:nvCxnSpPr>
            <p:cNvPr id="96" name="Straight Connector 95">
              <a:extLst>
                <a:ext uri="{FF2B5EF4-FFF2-40B4-BE49-F238E27FC236}">
                  <a16:creationId xmlns:a16="http://schemas.microsoft.com/office/drawing/2014/main" id="{C2B71195-4807-480F-A4C3-E0CA68BC744F}"/>
                </a:ext>
              </a:extLst>
            </p:cNvPr>
            <p:cNvCxnSpPr>
              <a:cxnSpLocks/>
              <a:endCxn id="40" idx="4"/>
            </p:cNvCxnSpPr>
            <p:nvPr/>
          </p:nvCxnSpPr>
          <p:spPr>
            <a:xfrm flipH="1" flipV="1">
              <a:off x="914890" y="3298584"/>
              <a:ext cx="458" cy="504826"/>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E3F5C10-D832-400B-ACE3-4F012DCF59AD}"/>
                </a:ext>
              </a:extLst>
            </p:cNvPr>
            <p:cNvCxnSpPr>
              <a:cxnSpLocks/>
            </p:cNvCxnSpPr>
            <p:nvPr/>
          </p:nvCxnSpPr>
          <p:spPr>
            <a:xfrm flipH="1">
              <a:off x="8625013" y="3939800"/>
              <a:ext cx="1588" cy="477299"/>
            </a:xfrm>
            <a:prstGeom prst="line">
              <a:avLst/>
            </a:prstGeom>
            <a:ln w="19050" cap="rnd">
              <a:solidFill>
                <a:srgbClr val="FFB9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273C50-D688-45DF-A201-CC070FF85722}"/>
                </a:ext>
              </a:extLst>
            </p:cNvPr>
            <p:cNvCxnSpPr>
              <a:cxnSpLocks/>
            </p:cNvCxnSpPr>
            <p:nvPr/>
          </p:nvCxnSpPr>
          <p:spPr>
            <a:xfrm flipH="1">
              <a:off x="6217943" y="3927834"/>
              <a:ext cx="1588" cy="477299"/>
            </a:xfrm>
            <a:prstGeom prst="line">
              <a:avLst/>
            </a:prstGeom>
            <a:ln w="19050" cap="rnd">
              <a:solidFill>
                <a:srgbClr val="FFB9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Title 8">
            <a:extLst>
              <a:ext uri="{FF2B5EF4-FFF2-40B4-BE49-F238E27FC236}">
                <a16:creationId xmlns:a16="http://schemas.microsoft.com/office/drawing/2014/main" id="{A568F81D-983F-0A46-A1EC-C737108F063C}"/>
              </a:ext>
            </a:extLst>
          </p:cNvPr>
          <p:cNvSpPr>
            <a:spLocks noGrp="1"/>
          </p:cNvSpPr>
          <p:nvPr>
            <p:ph type="title"/>
          </p:nvPr>
        </p:nvSpPr>
        <p:spPr/>
        <p:txBody>
          <a:bodyPr/>
          <a:lstStyle/>
          <a:p>
            <a:r>
              <a:rPr lang="en-GB" b="1" dirty="0"/>
              <a:t>Microsoft Responsible AI journey</a:t>
            </a:r>
          </a:p>
        </p:txBody>
      </p:sp>
      <p:sp>
        <p:nvSpPr>
          <p:cNvPr id="24" name="Text Placeholder 23">
            <a:extLst>
              <a:ext uri="{FF2B5EF4-FFF2-40B4-BE49-F238E27FC236}">
                <a16:creationId xmlns:a16="http://schemas.microsoft.com/office/drawing/2014/main" id="{7D456BDD-831F-A74C-8493-EB633C4DEB5A}"/>
              </a:ext>
            </a:extLst>
          </p:cNvPr>
          <p:cNvSpPr>
            <a:spLocks noGrp="1"/>
          </p:cNvSpPr>
          <p:nvPr>
            <p:ph type="body" sz="quarter" idx="11"/>
          </p:nvPr>
        </p:nvSpPr>
        <p:spPr/>
        <p:txBody>
          <a:bodyPr/>
          <a:lstStyle/>
          <a:p>
            <a:endParaRPr/>
          </a:p>
        </p:txBody>
      </p:sp>
    </p:spTree>
    <p:extLst>
      <p:ext uri="{BB962C8B-B14F-4D97-AF65-F5344CB8AC3E}">
        <p14:creationId xmlns:p14="http://schemas.microsoft.com/office/powerpoint/2010/main" val="1837487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EA95-A95F-514D-B842-88F907F27E1B}"/>
              </a:ext>
            </a:extLst>
          </p:cNvPr>
          <p:cNvSpPr>
            <a:spLocks noGrp="1"/>
          </p:cNvSpPr>
          <p:nvPr>
            <p:ph type="title"/>
          </p:nvPr>
        </p:nvSpPr>
        <p:spPr/>
        <p:txBody>
          <a:bodyPr/>
          <a:lstStyle/>
          <a:p>
            <a:r>
              <a:rPr lang="en-US" b="1" dirty="0"/>
              <a:t>Responsible innovation is top of mind</a:t>
            </a:r>
            <a:endParaRPr b="1" dirty="0"/>
          </a:p>
        </p:txBody>
      </p:sp>
      <p:sp>
        <p:nvSpPr>
          <p:cNvPr id="4" name="Text Placeholder 3">
            <a:extLst>
              <a:ext uri="{FF2B5EF4-FFF2-40B4-BE49-F238E27FC236}">
                <a16:creationId xmlns:a16="http://schemas.microsoft.com/office/drawing/2014/main" id="{C30F0C98-A4A6-0942-BF29-5EDA0B2BF01C}"/>
              </a:ext>
            </a:extLst>
          </p:cNvPr>
          <p:cNvSpPr>
            <a:spLocks noGrp="1"/>
          </p:cNvSpPr>
          <p:nvPr>
            <p:ph type="body" sz="quarter" idx="11"/>
          </p:nvPr>
        </p:nvSpPr>
        <p:spPr/>
        <p:txBody>
          <a:bodyPr/>
          <a:lstStyle/>
          <a:p>
            <a:endParaRPr/>
          </a:p>
        </p:txBody>
      </p:sp>
      <p:sp>
        <p:nvSpPr>
          <p:cNvPr id="103" name="TextBox 102">
            <a:extLst>
              <a:ext uri="{FF2B5EF4-FFF2-40B4-BE49-F238E27FC236}">
                <a16:creationId xmlns:a16="http://schemas.microsoft.com/office/drawing/2014/main" id="{B4D54743-1E3D-9F4B-BB62-E2411C728726}"/>
              </a:ext>
            </a:extLst>
          </p:cNvPr>
          <p:cNvSpPr txBox="1"/>
          <p:nvPr/>
        </p:nvSpPr>
        <p:spPr>
          <a:xfrm>
            <a:off x="592521" y="1173080"/>
            <a:ext cx="10687703" cy="307777"/>
          </a:xfrm>
          <a:prstGeom prst="rect">
            <a:avLst/>
          </a:prstGeom>
          <a:noFill/>
        </p:spPr>
        <p:txBody>
          <a:bodyPr wrap="square" lIns="0" tIns="0" rIns="0" bIns="0" rtlCol="0">
            <a:spAutoFit/>
          </a:bodyPr>
          <a:lstStyle/>
          <a:p>
            <a:pPr defTabSz="914400"/>
            <a:r>
              <a:rPr lang="en-US" sz="2000">
                <a:solidFill>
                  <a:srgbClr val="000000"/>
                </a:solidFill>
                <a:latin typeface="Yu Gothic UI" panose="020B0500000000000000" pitchFamily="34" charset="-128"/>
                <a:ea typeface="Yu Gothic UI" panose="020B0500000000000000" pitchFamily="34" charset="-128"/>
              </a:rPr>
              <a:t>Most important considerations when investing in AI and machine learning technology </a:t>
            </a:r>
          </a:p>
        </p:txBody>
      </p:sp>
      <p:sp>
        <p:nvSpPr>
          <p:cNvPr id="104" name="TextBox 103">
            <a:extLst>
              <a:ext uri="{FF2B5EF4-FFF2-40B4-BE49-F238E27FC236}">
                <a16:creationId xmlns:a16="http://schemas.microsoft.com/office/drawing/2014/main" id="{B516FD59-66FD-F741-B048-96E111E34A98}"/>
              </a:ext>
            </a:extLst>
          </p:cNvPr>
          <p:cNvSpPr txBox="1"/>
          <p:nvPr/>
        </p:nvSpPr>
        <p:spPr>
          <a:xfrm>
            <a:off x="810982" y="2223997"/>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45%</a:t>
            </a:r>
          </a:p>
        </p:txBody>
      </p:sp>
      <p:grpSp>
        <p:nvGrpSpPr>
          <p:cNvPr id="105" name="Group 104">
            <a:extLst>
              <a:ext uri="{FF2B5EF4-FFF2-40B4-BE49-F238E27FC236}">
                <a16:creationId xmlns:a16="http://schemas.microsoft.com/office/drawing/2014/main" id="{D889AE5B-74AD-F647-B379-37BEB68E3431}"/>
              </a:ext>
            </a:extLst>
          </p:cNvPr>
          <p:cNvGrpSpPr/>
          <p:nvPr/>
        </p:nvGrpSpPr>
        <p:grpSpPr>
          <a:xfrm>
            <a:off x="655289" y="1992802"/>
            <a:ext cx="739388" cy="739388"/>
            <a:chOff x="1060344" y="2042390"/>
            <a:chExt cx="739388" cy="739388"/>
          </a:xfrm>
        </p:grpSpPr>
        <p:sp>
          <p:nvSpPr>
            <p:cNvPr id="106" name="Arc 105">
              <a:extLst>
                <a:ext uri="{FF2B5EF4-FFF2-40B4-BE49-F238E27FC236}">
                  <a16:creationId xmlns:a16="http://schemas.microsoft.com/office/drawing/2014/main" id="{D3C53E88-A57C-424E-A188-425310A6184C}"/>
                </a:ext>
              </a:extLst>
            </p:cNvPr>
            <p:cNvSpPr/>
            <p:nvPr/>
          </p:nvSpPr>
          <p:spPr>
            <a:xfrm rot="2070783">
              <a:off x="1060344" y="204239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07" name="Arc 106">
              <a:extLst>
                <a:ext uri="{FF2B5EF4-FFF2-40B4-BE49-F238E27FC236}">
                  <a16:creationId xmlns:a16="http://schemas.microsoft.com/office/drawing/2014/main" id="{BEC615FB-9737-DC4D-A6AE-E5E026164098}"/>
                </a:ext>
              </a:extLst>
            </p:cNvPr>
            <p:cNvSpPr/>
            <p:nvPr/>
          </p:nvSpPr>
          <p:spPr>
            <a:xfrm>
              <a:off x="1060344" y="2042390"/>
              <a:ext cx="739388" cy="739388"/>
            </a:xfrm>
            <a:prstGeom prst="arc">
              <a:avLst>
                <a:gd name="adj1" fmla="val 16200000"/>
                <a:gd name="adj2" fmla="val 4436566"/>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sp>
        <p:nvSpPr>
          <p:cNvPr id="108" name="TextBox 107">
            <a:extLst>
              <a:ext uri="{FF2B5EF4-FFF2-40B4-BE49-F238E27FC236}">
                <a16:creationId xmlns:a16="http://schemas.microsoft.com/office/drawing/2014/main" id="{04499C4E-6D27-7849-BC71-126C30F52224}"/>
              </a:ext>
            </a:extLst>
          </p:cNvPr>
          <p:cNvSpPr txBox="1"/>
          <p:nvPr/>
        </p:nvSpPr>
        <p:spPr>
          <a:xfrm>
            <a:off x="1683112" y="2237847"/>
            <a:ext cx="335462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Data security and privacy</a:t>
            </a:r>
          </a:p>
        </p:txBody>
      </p:sp>
      <p:grpSp>
        <p:nvGrpSpPr>
          <p:cNvPr id="109" name="Group 108" descr="Pie chart of 40%">
            <a:extLst>
              <a:ext uri="{FF2B5EF4-FFF2-40B4-BE49-F238E27FC236}">
                <a16:creationId xmlns:a16="http://schemas.microsoft.com/office/drawing/2014/main" id="{F1E8DA1B-CFA7-6642-B0D4-F2281F48F92D}"/>
              </a:ext>
            </a:extLst>
          </p:cNvPr>
          <p:cNvGrpSpPr/>
          <p:nvPr/>
        </p:nvGrpSpPr>
        <p:grpSpPr>
          <a:xfrm>
            <a:off x="655289" y="3116536"/>
            <a:ext cx="739388" cy="739388"/>
            <a:chOff x="655289" y="3116536"/>
            <a:chExt cx="739388" cy="739388"/>
          </a:xfrm>
        </p:grpSpPr>
        <p:sp>
          <p:nvSpPr>
            <p:cNvPr id="110" name="TextBox 109">
              <a:extLst>
                <a:ext uri="{FF2B5EF4-FFF2-40B4-BE49-F238E27FC236}">
                  <a16:creationId xmlns:a16="http://schemas.microsoft.com/office/drawing/2014/main" id="{59110A48-C815-AC42-B4B6-63914037E4EF}"/>
                </a:ext>
              </a:extLst>
            </p:cNvPr>
            <p:cNvSpPr txBox="1"/>
            <p:nvPr/>
          </p:nvSpPr>
          <p:spPr>
            <a:xfrm>
              <a:off x="810982" y="3347731"/>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40%</a:t>
              </a:r>
            </a:p>
          </p:txBody>
        </p:sp>
        <p:grpSp>
          <p:nvGrpSpPr>
            <p:cNvPr id="111" name="Group 110">
              <a:extLst>
                <a:ext uri="{FF2B5EF4-FFF2-40B4-BE49-F238E27FC236}">
                  <a16:creationId xmlns:a16="http://schemas.microsoft.com/office/drawing/2014/main" id="{DC5DB729-114E-FE43-90CC-26D629607688}"/>
                </a:ext>
              </a:extLst>
            </p:cNvPr>
            <p:cNvGrpSpPr/>
            <p:nvPr/>
          </p:nvGrpSpPr>
          <p:grpSpPr>
            <a:xfrm>
              <a:off x="655289" y="3116536"/>
              <a:ext cx="739388" cy="739388"/>
              <a:chOff x="2736743" y="2042390"/>
              <a:chExt cx="739388" cy="739388"/>
            </a:xfrm>
          </p:grpSpPr>
          <p:sp>
            <p:nvSpPr>
              <p:cNvPr id="112" name="Arc 111">
                <a:extLst>
                  <a:ext uri="{FF2B5EF4-FFF2-40B4-BE49-F238E27FC236}">
                    <a16:creationId xmlns:a16="http://schemas.microsoft.com/office/drawing/2014/main" id="{F218BA03-6CA7-F64F-BC60-4EEE5E71D744}"/>
                  </a:ext>
                </a:extLst>
              </p:cNvPr>
              <p:cNvSpPr/>
              <p:nvPr/>
            </p:nvSpPr>
            <p:spPr>
              <a:xfrm rot="2070783">
                <a:off x="2736743" y="204239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13" name="Arc 112">
                <a:extLst>
                  <a:ext uri="{FF2B5EF4-FFF2-40B4-BE49-F238E27FC236}">
                    <a16:creationId xmlns:a16="http://schemas.microsoft.com/office/drawing/2014/main" id="{DF16E235-7B2D-9B42-B1E1-782B0B90688F}"/>
                  </a:ext>
                </a:extLst>
              </p:cNvPr>
              <p:cNvSpPr/>
              <p:nvPr/>
            </p:nvSpPr>
            <p:spPr>
              <a:xfrm>
                <a:off x="2736743" y="2042390"/>
                <a:ext cx="739388" cy="739388"/>
              </a:xfrm>
              <a:prstGeom prst="arc">
                <a:avLst>
                  <a:gd name="adj1" fmla="val 16200000"/>
                  <a:gd name="adj2" fmla="val 3188413"/>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14" name="TextBox 113">
            <a:extLst>
              <a:ext uri="{FF2B5EF4-FFF2-40B4-BE49-F238E27FC236}">
                <a16:creationId xmlns:a16="http://schemas.microsoft.com/office/drawing/2014/main" id="{D9AF81A7-E0E2-4147-9623-6145E8C19581}"/>
              </a:ext>
            </a:extLst>
          </p:cNvPr>
          <p:cNvSpPr txBox="1"/>
          <p:nvPr/>
        </p:nvSpPr>
        <p:spPr>
          <a:xfrm>
            <a:off x="1683112" y="3361581"/>
            <a:ext cx="2530093"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Transparency</a:t>
            </a:r>
          </a:p>
        </p:txBody>
      </p:sp>
      <p:grpSp>
        <p:nvGrpSpPr>
          <p:cNvPr id="115" name="Group 114" descr="Pie chart of 12%">
            <a:extLst>
              <a:ext uri="{FF2B5EF4-FFF2-40B4-BE49-F238E27FC236}">
                <a16:creationId xmlns:a16="http://schemas.microsoft.com/office/drawing/2014/main" id="{4304B9A9-A2F9-8247-B3B0-CB1FFB1CF11C}"/>
              </a:ext>
            </a:extLst>
          </p:cNvPr>
          <p:cNvGrpSpPr/>
          <p:nvPr/>
        </p:nvGrpSpPr>
        <p:grpSpPr>
          <a:xfrm>
            <a:off x="655289" y="4240270"/>
            <a:ext cx="739388" cy="739388"/>
            <a:chOff x="655289" y="4240270"/>
            <a:chExt cx="739388" cy="739388"/>
          </a:xfrm>
        </p:grpSpPr>
        <p:sp>
          <p:nvSpPr>
            <p:cNvPr id="116" name="TextBox 115">
              <a:extLst>
                <a:ext uri="{FF2B5EF4-FFF2-40B4-BE49-F238E27FC236}">
                  <a16:creationId xmlns:a16="http://schemas.microsoft.com/office/drawing/2014/main" id="{28DB43BF-03D7-7048-80A1-AAAC64DB13FB}"/>
                </a:ext>
              </a:extLst>
            </p:cNvPr>
            <p:cNvSpPr txBox="1"/>
            <p:nvPr/>
          </p:nvSpPr>
          <p:spPr>
            <a:xfrm>
              <a:off x="836630" y="4471465"/>
              <a:ext cx="376705"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12%</a:t>
              </a:r>
            </a:p>
          </p:txBody>
        </p:sp>
        <p:grpSp>
          <p:nvGrpSpPr>
            <p:cNvPr id="117" name="Group 116">
              <a:extLst>
                <a:ext uri="{FF2B5EF4-FFF2-40B4-BE49-F238E27FC236}">
                  <a16:creationId xmlns:a16="http://schemas.microsoft.com/office/drawing/2014/main" id="{BB338F18-76F0-654B-858F-418835C0C15C}"/>
                </a:ext>
              </a:extLst>
            </p:cNvPr>
            <p:cNvGrpSpPr/>
            <p:nvPr/>
          </p:nvGrpSpPr>
          <p:grpSpPr>
            <a:xfrm>
              <a:off x="655289" y="4240270"/>
              <a:ext cx="739388" cy="739388"/>
              <a:chOff x="4424433" y="2049610"/>
              <a:chExt cx="739388" cy="739388"/>
            </a:xfrm>
          </p:grpSpPr>
          <p:sp>
            <p:nvSpPr>
              <p:cNvPr id="118" name="Arc 117">
                <a:extLst>
                  <a:ext uri="{FF2B5EF4-FFF2-40B4-BE49-F238E27FC236}">
                    <a16:creationId xmlns:a16="http://schemas.microsoft.com/office/drawing/2014/main" id="{1FE339A2-AFC9-7843-B88D-ED26D7551170}"/>
                  </a:ext>
                </a:extLst>
              </p:cNvPr>
              <p:cNvSpPr/>
              <p:nvPr/>
            </p:nvSpPr>
            <p:spPr>
              <a:xfrm rot="537638">
                <a:off x="4424433" y="204961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19" name="Arc 118">
                <a:extLst>
                  <a:ext uri="{FF2B5EF4-FFF2-40B4-BE49-F238E27FC236}">
                    <a16:creationId xmlns:a16="http://schemas.microsoft.com/office/drawing/2014/main" id="{EE7B8EFC-8A75-8E42-A93B-60AD286F3543}"/>
                  </a:ext>
                </a:extLst>
              </p:cNvPr>
              <p:cNvSpPr/>
              <p:nvPr/>
            </p:nvSpPr>
            <p:spPr>
              <a:xfrm>
                <a:off x="4424433" y="2049610"/>
                <a:ext cx="739388" cy="739388"/>
              </a:xfrm>
              <a:prstGeom prst="arc">
                <a:avLst>
                  <a:gd name="adj1" fmla="val 16200000"/>
                  <a:gd name="adj2" fmla="val 19176545"/>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20" name="TextBox 119">
            <a:extLst>
              <a:ext uri="{FF2B5EF4-FFF2-40B4-BE49-F238E27FC236}">
                <a16:creationId xmlns:a16="http://schemas.microsoft.com/office/drawing/2014/main" id="{5DE67F5F-E32D-1547-95BD-D395A366660E}"/>
              </a:ext>
            </a:extLst>
          </p:cNvPr>
          <p:cNvSpPr txBox="1"/>
          <p:nvPr/>
        </p:nvSpPr>
        <p:spPr>
          <a:xfrm>
            <a:off x="1683112" y="4485315"/>
            <a:ext cx="3499768"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Technical or consulting support</a:t>
            </a:r>
          </a:p>
        </p:txBody>
      </p:sp>
      <p:grpSp>
        <p:nvGrpSpPr>
          <p:cNvPr id="121" name="Group 120" descr="Pie chart of 10%">
            <a:extLst>
              <a:ext uri="{FF2B5EF4-FFF2-40B4-BE49-F238E27FC236}">
                <a16:creationId xmlns:a16="http://schemas.microsoft.com/office/drawing/2014/main" id="{DEF2E38B-E0E2-DB4F-86C2-7DB3A9A5DEA1}"/>
              </a:ext>
            </a:extLst>
          </p:cNvPr>
          <p:cNvGrpSpPr/>
          <p:nvPr/>
        </p:nvGrpSpPr>
        <p:grpSpPr>
          <a:xfrm>
            <a:off x="655289" y="5364005"/>
            <a:ext cx="739388" cy="739388"/>
            <a:chOff x="655289" y="5364005"/>
            <a:chExt cx="739388" cy="739388"/>
          </a:xfrm>
        </p:grpSpPr>
        <p:sp>
          <p:nvSpPr>
            <p:cNvPr id="122" name="TextBox 121">
              <a:extLst>
                <a:ext uri="{FF2B5EF4-FFF2-40B4-BE49-F238E27FC236}">
                  <a16:creationId xmlns:a16="http://schemas.microsoft.com/office/drawing/2014/main" id="{A4DEB1DA-FAE5-C145-80AE-05964973A688}"/>
                </a:ext>
              </a:extLst>
            </p:cNvPr>
            <p:cNvSpPr txBox="1"/>
            <p:nvPr/>
          </p:nvSpPr>
          <p:spPr>
            <a:xfrm>
              <a:off x="836630" y="5595200"/>
              <a:ext cx="376705"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10%</a:t>
              </a:r>
            </a:p>
          </p:txBody>
        </p:sp>
        <p:grpSp>
          <p:nvGrpSpPr>
            <p:cNvPr id="123" name="Group 122">
              <a:extLst>
                <a:ext uri="{FF2B5EF4-FFF2-40B4-BE49-F238E27FC236}">
                  <a16:creationId xmlns:a16="http://schemas.microsoft.com/office/drawing/2014/main" id="{676CB7C2-304F-7D49-88B3-A87B23A92993}"/>
                </a:ext>
              </a:extLst>
            </p:cNvPr>
            <p:cNvGrpSpPr/>
            <p:nvPr/>
          </p:nvGrpSpPr>
          <p:grpSpPr>
            <a:xfrm>
              <a:off x="655289" y="5364005"/>
              <a:ext cx="739388" cy="739388"/>
              <a:chOff x="5959721" y="2049610"/>
              <a:chExt cx="739388" cy="739388"/>
            </a:xfrm>
          </p:grpSpPr>
          <p:sp>
            <p:nvSpPr>
              <p:cNvPr id="124" name="Arc 123">
                <a:extLst>
                  <a:ext uri="{FF2B5EF4-FFF2-40B4-BE49-F238E27FC236}">
                    <a16:creationId xmlns:a16="http://schemas.microsoft.com/office/drawing/2014/main" id="{2D725CB5-EB1F-6545-8D08-111D0B645E17}"/>
                  </a:ext>
                </a:extLst>
              </p:cNvPr>
              <p:cNvSpPr/>
              <p:nvPr/>
            </p:nvSpPr>
            <p:spPr>
              <a:xfrm rot="429082">
                <a:off x="5959721" y="204961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25" name="Arc 124">
                <a:extLst>
                  <a:ext uri="{FF2B5EF4-FFF2-40B4-BE49-F238E27FC236}">
                    <a16:creationId xmlns:a16="http://schemas.microsoft.com/office/drawing/2014/main" id="{856B023D-2F92-1845-88EA-DC6A0B6749C1}"/>
                  </a:ext>
                </a:extLst>
              </p:cNvPr>
              <p:cNvSpPr/>
              <p:nvPr/>
            </p:nvSpPr>
            <p:spPr>
              <a:xfrm>
                <a:off x="5959721" y="2049610"/>
                <a:ext cx="739388" cy="739388"/>
              </a:xfrm>
              <a:prstGeom prst="arc">
                <a:avLst>
                  <a:gd name="adj1" fmla="val 16200000"/>
                  <a:gd name="adj2" fmla="val 18464142"/>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26" name="TextBox 125">
            <a:extLst>
              <a:ext uri="{FF2B5EF4-FFF2-40B4-BE49-F238E27FC236}">
                <a16:creationId xmlns:a16="http://schemas.microsoft.com/office/drawing/2014/main" id="{336B08CF-001D-4947-ACC4-51F1C78AEAD2}"/>
              </a:ext>
            </a:extLst>
          </p:cNvPr>
          <p:cNvSpPr txBox="1"/>
          <p:nvPr/>
        </p:nvSpPr>
        <p:spPr>
          <a:xfrm>
            <a:off x="1683112" y="5609050"/>
            <a:ext cx="335462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Governance &amp; responsible use</a:t>
            </a:r>
          </a:p>
        </p:txBody>
      </p:sp>
      <p:grpSp>
        <p:nvGrpSpPr>
          <p:cNvPr id="127" name="Group 126" descr="Pie chart of 58%">
            <a:extLst>
              <a:ext uri="{FF2B5EF4-FFF2-40B4-BE49-F238E27FC236}">
                <a16:creationId xmlns:a16="http://schemas.microsoft.com/office/drawing/2014/main" id="{44353FA8-292F-B849-B14F-35CC158AEFB9}"/>
              </a:ext>
            </a:extLst>
          </p:cNvPr>
          <p:cNvGrpSpPr/>
          <p:nvPr/>
        </p:nvGrpSpPr>
        <p:grpSpPr>
          <a:xfrm>
            <a:off x="6322641" y="1992802"/>
            <a:ext cx="739388" cy="739388"/>
            <a:chOff x="6322641" y="1992802"/>
            <a:chExt cx="739388" cy="739388"/>
          </a:xfrm>
        </p:grpSpPr>
        <p:sp>
          <p:nvSpPr>
            <p:cNvPr id="128" name="TextBox 127">
              <a:extLst>
                <a:ext uri="{FF2B5EF4-FFF2-40B4-BE49-F238E27FC236}">
                  <a16:creationId xmlns:a16="http://schemas.microsoft.com/office/drawing/2014/main" id="{CD4B3282-3F6B-2448-8AF3-FAB8B18F1E59}"/>
                </a:ext>
              </a:extLst>
            </p:cNvPr>
            <p:cNvSpPr txBox="1"/>
            <p:nvPr/>
          </p:nvSpPr>
          <p:spPr>
            <a:xfrm>
              <a:off x="6478334" y="2223997"/>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58%</a:t>
              </a:r>
            </a:p>
          </p:txBody>
        </p:sp>
        <p:grpSp>
          <p:nvGrpSpPr>
            <p:cNvPr id="129" name="Group 128">
              <a:extLst>
                <a:ext uri="{FF2B5EF4-FFF2-40B4-BE49-F238E27FC236}">
                  <a16:creationId xmlns:a16="http://schemas.microsoft.com/office/drawing/2014/main" id="{8C243D3C-A021-C54D-BC3F-AC3892E33949}"/>
                </a:ext>
              </a:extLst>
            </p:cNvPr>
            <p:cNvGrpSpPr/>
            <p:nvPr/>
          </p:nvGrpSpPr>
          <p:grpSpPr>
            <a:xfrm>
              <a:off x="6322641" y="1992802"/>
              <a:ext cx="739388" cy="739388"/>
              <a:chOff x="5959721" y="4036454"/>
              <a:chExt cx="739388" cy="739388"/>
            </a:xfrm>
          </p:grpSpPr>
          <p:sp>
            <p:nvSpPr>
              <p:cNvPr id="130" name="Arc 129">
                <a:extLst>
                  <a:ext uri="{FF2B5EF4-FFF2-40B4-BE49-F238E27FC236}">
                    <a16:creationId xmlns:a16="http://schemas.microsoft.com/office/drawing/2014/main" id="{8A2A3A15-D496-AC45-BEBA-E18AB74067AB}"/>
                  </a:ext>
                </a:extLst>
              </p:cNvPr>
              <p:cNvSpPr/>
              <p:nvPr/>
            </p:nvSpPr>
            <p:spPr>
              <a:xfrm rot="429082">
                <a:off x="5959721"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31" name="Arc 130">
                <a:extLst>
                  <a:ext uri="{FF2B5EF4-FFF2-40B4-BE49-F238E27FC236}">
                    <a16:creationId xmlns:a16="http://schemas.microsoft.com/office/drawing/2014/main" id="{6B345D70-4373-5445-82FA-38D5D05D689C}"/>
                  </a:ext>
                </a:extLst>
              </p:cNvPr>
              <p:cNvSpPr/>
              <p:nvPr/>
            </p:nvSpPr>
            <p:spPr>
              <a:xfrm>
                <a:off x="5959721" y="4036454"/>
                <a:ext cx="739388" cy="739388"/>
              </a:xfrm>
              <a:prstGeom prst="arc">
                <a:avLst>
                  <a:gd name="adj1" fmla="val 16200000"/>
                  <a:gd name="adj2" fmla="val 7249583"/>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32" name="TextBox 131">
            <a:extLst>
              <a:ext uri="{FF2B5EF4-FFF2-40B4-BE49-F238E27FC236}">
                <a16:creationId xmlns:a16="http://schemas.microsoft.com/office/drawing/2014/main" id="{21322B76-3354-844B-B748-C61CE55AE228}"/>
              </a:ext>
            </a:extLst>
          </p:cNvPr>
          <p:cNvSpPr txBox="1"/>
          <p:nvPr/>
        </p:nvSpPr>
        <p:spPr>
          <a:xfrm>
            <a:off x="7391643" y="2237847"/>
            <a:ext cx="4227621"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Cost &amp; decision criteria for AI Solutions</a:t>
            </a:r>
          </a:p>
        </p:txBody>
      </p:sp>
      <p:grpSp>
        <p:nvGrpSpPr>
          <p:cNvPr id="133" name="Group 132" descr="Pie chart of 52%">
            <a:extLst>
              <a:ext uri="{FF2B5EF4-FFF2-40B4-BE49-F238E27FC236}">
                <a16:creationId xmlns:a16="http://schemas.microsoft.com/office/drawing/2014/main" id="{C57B9DD2-6E14-514E-9743-1E536C817722}"/>
              </a:ext>
            </a:extLst>
          </p:cNvPr>
          <p:cNvGrpSpPr/>
          <p:nvPr/>
        </p:nvGrpSpPr>
        <p:grpSpPr>
          <a:xfrm>
            <a:off x="6322641" y="3116536"/>
            <a:ext cx="739388" cy="739388"/>
            <a:chOff x="6322641" y="3116536"/>
            <a:chExt cx="739388" cy="739388"/>
          </a:xfrm>
        </p:grpSpPr>
        <p:sp>
          <p:nvSpPr>
            <p:cNvPr id="134" name="TextBox 133">
              <a:extLst>
                <a:ext uri="{FF2B5EF4-FFF2-40B4-BE49-F238E27FC236}">
                  <a16:creationId xmlns:a16="http://schemas.microsoft.com/office/drawing/2014/main" id="{857CFA86-0750-6A42-A9AF-5909A0E6437F}"/>
                </a:ext>
              </a:extLst>
            </p:cNvPr>
            <p:cNvSpPr txBox="1"/>
            <p:nvPr/>
          </p:nvSpPr>
          <p:spPr>
            <a:xfrm>
              <a:off x="6478334" y="3347731"/>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52%</a:t>
              </a:r>
            </a:p>
          </p:txBody>
        </p:sp>
        <p:grpSp>
          <p:nvGrpSpPr>
            <p:cNvPr id="135" name="Group 134">
              <a:extLst>
                <a:ext uri="{FF2B5EF4-FFF2-40B4-BE49-F238E27FC236}">
                  <a16:creationId xmlns:a16="http://schemas.microsoft.com/office/drawing/2014/main" id="{AF668346-5FDE-7945-A551-4BCD51EDC2C2}"/>
                </a:ext>
              </a:extLst>
            </p:cNvPr>
            <p:cNvGrpSpPr/>
            <p:nvPr/>
          </p:nvGrpSpPr>
          <p:grpSpPr>
            <a:xfrm>
              <a:off x="6322641" y="3116536"/>
              <a:ext cx="739388" cy="739388"/>
              <a:chOff x="1060344" y="4036454"/>
              <a:chExt cx="739388" cy="739388"/>
            </a:xfrm>
          </p:grpSpPr>
          <p:sp>
            <p:nvSpPr>
              <p:cNvPr id="136" name="Arc 135">
                <a:extLst>
                  <a:ext uri="{FF2B5EF4-FFF2-40B4-BE49-F238E27FC236}">
                    <a16:creationId xmlns:a16="http://schemas.microsoft.com/office/drawing/2014/main" id="{4EE9A9FD-1071-234E-8FC7-9A1605C9C0D7}"/>
                  </a:ext>
                </a:extLst>
              </p:cNvPr>
              <p:cNvSpPr/>
              <p:nvPr/>
            </p:nvSpPr>
            <p:spPr>
              <a:xfrm rot="2070783">
                <a:off x="1060344"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37" name="Arc 136">
                <a:extLst>
                  <a:ext uri="{FF2B5EF4-FFF2-40B4-BE49-F238E27FC236}">
                    <a16:creationId xmlns:a16="http://schemas.microsoft.com/office/drawing/2014/main" id="{8D2112E1-6B3F-604B-B866-DE265D9E0E79}"/>
                  </a:ext>
                </a:extLst>
              </p:cNvPr>
              <p:cNvSpPr/>
              <p:nvPr/>
            </p:nvSpPr>
            <p:spPr>
              <a:xfrm>
                <a:off x="1060344" y="4036454"/>
                <a:ext cx="739388" cy="739388"/>
              </a:xfrm>
              <a:prstGeom prst="arc">
                <a:avLst>
                  <a:gd name="adj1" fmla="val 16200000"/>
                  <a:gd name="adj2" fmla="val 5834789"/>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38" name="TextBox 137">
            <a:extLst>
              <a:ext uri="{FF2B5EF4-FFF2-40B4-BE49-F238E27FC236}">
                <a16:creationId xmlns:a16="http://schemas.microsoft.com/office/drawing/2014/main" id="{5889701F-462B-DD4A-BD91-207B5942AC51}"/>
              </a:ext>
            </a:extLst>
          </p:cNvPr>
          <p:cNvSpPr txBox="1"/>
          <p:nvPr/>
        </p:nvSpPr>
        <p:spPr>
          <a:xfrm>
            <a:off x="7391642" y="3361581"/>
            <a:ext cx="356268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Data quality, quantity, access</a:t>
            </a:r>
          </a:p>
        </p:txBody>
      </p:sp>
      <p:grpSp>
        <p:nvGrpSpPr>
          <p:cNvPr id="139" name="Group 138" descr="Pie chart of 43%">
            <a:extLst>
              <a:ext uri="{FF2B5EF4-FFF2-40B4-BE49-F238E27FC236}">
                <a16:creationId xmlns:a16="http://schemas.microsoft.com/office/drawing/2014/main" id="{A5AC6620-4AF8-FA40-A968-3AB6D5E6FAD4}"/>
              </a:ext>
            </a:extLst>
          </p:cNvPr>
          <p:cNvGrpSpPr/>
          <p:nvPr/>
        </p:nvGrpSpPr>
        <p:grpSpPr>
          <a:xfrm>
            <a:off x="6322641" y="4240270"/>
            <a:ext cx="739388" cy="739388"/>
            <a:chOff x="6322641" y="4240270"/>
            <a:chExt cx="739388" cy="739388"/>
          </a:xfrm>
        </p:grpSpPr>
        <p:sp>
          <p:nvSpPr>
            <p:cNvPr id="140" name="TextBox 139">
              <a:extLst>
                <a:ext uri="{FF2B5EF4-FFF2-40B4-BE49-F238E27FC236}">
                  <a16:creationId xmlns:a16="http://schemas.microsoft.com/office/drawing/2014/main" id="{FF57E1C9-A8E8-7443-BFBC-EC1DD1F73CD7}"/>
                </a:ext>
              </a:extLst>
            </p:cNvPr>
            <p:cNvSpPr txBox="1"/>
            <p:nvPr/>
          </p:nvSpPr>
          <p:spPr>
            <a:xfrm>
              <a:off x="6478334" y="4471465"/>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43%</a:t>
              </a:r>
            </a:p>
          </p:txBody>
        </p:sp>
        <p:grpSp>
          <p:nvGrpSpPr>
            <p:cNvPr id="141" name="Group 140">
              <a:extLst>
                <a:ext uri="{FF2B5EF4-FFF2-40B4-BE49-F238E27FC236}">
                  <a16:creationId xmlns:a16="http://schemas.microsoft.com/office/drawing/2014/main" id="{A9790BC0-2635-6E4A-A98F-14C0C09A3199}"/>
                </a:ext>
              </a:extLst>
            </p:cNvPr>
            <p:cNvGrpSpPr/>
            <p:nvPr/>
          </p:nvGrpSpPr>
          <p:grpSpPr>
            <a:xfrm>
              <a:off x="6322641" y="4240270"/>
              <a:ext cx="739388" cy="739388"/>
              <a:chOff x="2742389" y="4036454"/>
              <a:chExt cx="739388" cy="739388"/>
            </a:xfrm>
          </p:grpSpPr>
          <p:sp>
            <p:nvSpPr>
              <p:cNvPr id="142" name="Arc 141">
                <a:extLst>
                  <a:ext uri="{FF2B5EF4-FFF2-40B4-BE49-F238E27FC236}">
                    <a16:creationId xmlns:a16="http://schemas.microsoft.com/office/drawing/2014/main" id="{AF076BC5-1329-6D40-9642-E28C4E656360}"/>
                  </a:ext>
                </a:extLst>
              </p:cNvPr>
              <p:cNvSpPr/>
              <p:nvPr/>
            </p:nvSpPr>
            <p:spPr>
              <a:xfrm rot="2070783">
                <a:off x="2742389"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43" name="Arc 142">
                <a:extLst>
                  <a:ext uri="{FF2B5EF4-FFF2-40B4-BE49-F238E27FC236}">
                    <a16:creationId xmlns:a16="http://schemas.microsoft.com/office/drawing/2014/main" id="{EFA52941-7CC0-A04F-B642-15C1BC82358A}"/>
                  </a:ext>
                </a:extLst>
              </p:cNvPr>
              <p:cNvSpPr/>
              <p:nvPr/>
            </p:nvSpPr>
            <p:spPr>
              <a:xfrm>
                <a:off x="2742389" y="4036454"/>
                <a:ext cx="739388" cy="739388"/>
              </a:xfrm>
              <a:prstGeom prst="arc">
                <a:avLst>
                  <a:gd name="adj1" fmla="val 16200000"/>
                  <a:gd name="adj2" fmla="val 4062000"/>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44" name="TextBox 143">
            <a:extLst>
              <a:ext uri="{FF2B5EF4-FFF2-40B4-BE49-F238E27FC236}">
                <a16:creationId xmlns:a16="http://schemas.microsoft.com/office/drawing/2014/main" id="{666A5446-7DBE-364F-A92E-8E9CBFB67E8A}"/>
              </a:ext>
            </a:extLst>
          </p:cNvPr>
          <p:cNvSpPr txBox="1"/>
          <p:nvPr/>
        </p:nvSpPr>
        <p:spPr>
          <a:xfrm>
            <a:off x="7391642" y="4485315"/>
            <a:ext cx="3919461"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Algorithms explainability &amp; selection</a:t>
            </a:r>
          </a:p>
        </p:txBody>
      </p:sp>
      <p:grpSp>
        <p:nvGrpSpPr>
          <p:cNvPr id="145" name="Group 144" descr="Pie chart of 30%">
            <a:extLst>
              <a:ext uri="{FF2B5EF4-FFF2-40B4-BE49-F238E27FC236}">
                <a16:creationId xmlns:a16="http://schemas.microsoft.com/office/drawing/2014/main" id="{FB535526-1033-8C4D-A82B-59A639E63415}"/>
              </a:ext>
            </a:extLst>
          </p:cNvPr>
          <p:cNvGrpSpPr/>
          <p:nvPr/>
        </p:nvGrpSpPr>
        <p:grpSpPr>
          <a:xfrm>
            <a:off x="6322641" y="5364005"/>
            <a:ext cx="739388" cy="739388"/>
            <a:chOff x="6322641" y="5364005"/>
            <a:chExt cx="739388" cy="739388"/>
          </a:xfrm>
        </p:grpSpPr>
        <p:sp>
          <p:nvSpPr>
            <p:cNvPr id="146" name="TextBox 145">
              <a:extLst>
                <a:ext uri="{FF2B5EF4-FFF2-40B4-BE49-F238E27FC236}">
                  <a16:creationId xmlns:a16="http://schemas.microsoft.com/office/drawing/2014/main" id="{0BC0C6EB-A3E6-B644-AEF0-DFFB96070557}"/>
                </a:ext>
              </a:extLst>
            </p:cNvPr>
            <p:cNvSpPr txBox="1"/>
            <p:nvPr/>
          </p:nvSpPr>
          <p:spPr>
            <a:xfrm>
              <a:off x="6478334" y="5595200"/>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30%</a:t>
              </a:r>
            </a:p>
          </p:txBody>
        </p:sp>
        <p:grpSp>
          <p:nvGrpSpPr>
            <p:cNvPr id="147" name="Group 146">
              <a:extLst>
                <a:ext uri="{FF2B5EF4-FFF2-40B4-BE49-F238E27FC236}">
                  <a16:creationId xmlns:a16="http://schemas.microsoft.com/office/drawing/2014/main" id="{430B52C8-8A03-5246-9167-3F10C428CA2F}"/>
                </a:ext>
              </a:extLst>
            </p:cNvPr>
            <p:cNvGrpSpPr/>
            <p:nvPr/>
          </p:nvGrpSpPr>
          <p:grpSpPr>
            <a:xfrm>
              <a:off x="6322641" y="5364005"/>
              <a:ext cx="739388" cy="739388"/>
              <a:chOff x="4424433" y="4036454"/>
              <a:chExt cx="739388" cy="739388"/>
            </a:xfrm>
          </p:grpSpPr>
          <p:sp>
            <p:nvSpPr>
              <p:cNvPr id="148" name="Arc 147">
                <a:extLst>
                  <a:ext uri="{FF2B5EF4-FFF2-40B4-BE49-F238E27FC236}">
                    <a16:creationId xmlns:a16="http://schemas.microsoft.com/office/drawing/2014/main" id="{731EF980-F8E7-674F-96F0-B0C786454D38}"/>
                  </a:ext>
                </a:extLst>
              </p:cNvPr>
              <p:cNvSpPr/>
              <p:nvPr/>
            </p:nvSpPr>
            <p:spPr>
              <a:xfrm rot="537638">
                <a:off x="4424433"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49" name="Arc 148">
                <a:extLst>
                  <a:ext uri="{FF2B5EF4-FFF2-40B4-BE49-F238E27FC236}">
                    <a16:creationId xmlns:a16="http://schemas.microsoft.com/office/drawing/2014/main" id="{E7673EEF-41E5-E143-AD2E-5752C6CFBAC8}"/>
                  </a:ext>
                </a:extLst>
              </p:cNvPr>
              <p:cNvSpPr/>
              <p:nvPr/>
            </p:nvSpPr>
            <p:spPr>
              <a:xfrm>
                <a:off x="4424433" y="4036454"/>
                <a:ext cx="739388" cy="739388"/>
              </a:xfrm>
              <a:prstGeom prst="arc">
                <a:avLst>
                  <a:gd name="adj1" fmla="val 16200000"/>
                  <a:gd name="adj2" fmla="val 1066862"/>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50" name="TextBox 149">
            <a:extLst>
              <a:ext uri="{FF2B5EF4-FFF2-40B4-BE49-F238E27FC236}">
                <a16:creationId xmlns:a16="http://schemas.microsoft.com/office/drawing/2014/main" id="{2B551C1E-FA0C-E644-892E-FA400FDFFFF8}"/>
              </a:ext>
            </a:extLst>
          </p:cNvPr>
          <p:cNvSpPr txBox="1"/>
          <p:nvPr/>
        </p:nvSpPr>
        <p:spPr>
          <a:xfrm>
            <a:off x="7391642" y="5609050"/>
            <a:ext cx="3288523"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Skilled data science personnel</a:t>
            </a:r>
          </a:p>
        </p:txBody>
      </p:sp>
      <p:sp>
        <p:nvSpPr>
          <p:cNvPr id="151" name="TextBox 150">
            <a:extLst>
              <a:ext uri="{FF2B5EF4-FFF2-40B4-BE49-F238E27FC236}">
                <a16:creationId xmlns:a16="http://schemas.microsoft.com/office/drawing/2014/main" id="{13CC87D3-EA23-B244-82F6-62C42BB7B2A7}"/>
              </a:ext>
            </a:extLst>
          </p:cNvPr>
          <p:cNvSpPr txBox="1"/>
          <p:nvPr/>
        </p:nvSpPr>
        <p:spPr>
          <a:xfrm>
            <a:off x="1992716" y="6387659"/>
            <a:ext cx="7887311"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Source: </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7.5.19 </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hlinkClick r:id="rId3" tooltip="https://www.capgemini.com/news/ethics-in-ai/"/>
              </a:rPr>
              <a:t>Report</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 from Capgemini Research Institute, Ethics in AI executive and consumer survey, N = 1,580 executives, 510 organizations; and 4,447 consumers; sample size for each sector is different – banks: 124, healthcare: 54, insurance: 127, public sector: 74</a:t>
            </a:r>
          </a:p>
        </p:txBody>
      </p:sp>
    </p:spTree>
    <p:extLst>
      <p:ext uri="{BB962C8B-B14F-4D97-AF65-F5344CB8AC3E}">
        <p14:creationId xmlns:p14="http://schemas.microsoft.com/office/powerpoint/2010/main" val="482054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b="1" dirty="0"/>
              <a:t>Microsoft's AI principles</a:t>
            </a: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2179443" y="1676996"/>
            <a:ext cx="7833114" cy="4360074"/>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descr="Graphic of the scales of justice, which represents the principle of &quot;fairness&quot;">
            <a:extLst>
              <a:ext uri="{FF2B5EF4-FFF2-40B4-BE49-F238E27FC236}">
                <a16:creationId xmlns:a16="http://schemas.microsoft.com/office/drawing/2014/main" id="{828E11BA-0E33-42AE-BA63-026F80A1D030}"/>
              </a:ext>
            </a:extLst>
          </p:cNvPr>
          <p:cNvGrpSpPr/>
          <p:nvPr/>
        </p:nvGrpSpPr>
        <p:grpSpPr>
          <a:xfrm>
            <a:off x="2471542" y="1968637"/>
            <a:ext cx="1599601" cy="1599601"/>
            <a:chOff x="2471543" y="1967049"/>
            <a:chExt cx="1599601" cy="1599601"/>
          </a:xfrm>
          <a:solidFill>
            <a:schemeClr val="accent2"/>
          </a:solidFill>
        </p:grpSpPr>
        <p:sp>
          <p:nvSpPr>
            <p:cNvPr id="70" name="Rectangle 69" descr="Fairness is one of the 6 responsible AI principles">
              <a:extLst>
                <a:ext uri="{FF2B5EF4-FFF2-40B4-BE49-F238E27FC236}">
                  <a16:creationId xmlns:a16="http://schemas.microsoft.com/office/drawing/2014/main" id="{69E91E9F-1385-4D93-9ADF-784857F0562D}"/>
                </a:ext>
              </a:extLst>
            </p:cNvPr>
            <p:cNvSpPr/>
            <p:nvPr/>
          </p:nvSpPr>
          <p:spPr bwMode="auto">
            <a:xfrm>
              <a:off x="2471543" y="1967049"/>
              <a:ext cx="1599601" cy="1599601"/>
            </a:xfrm>
            <a:prstGeom prst="rect">
              <a:avLst/>
            </a:prstGeom>
            <a:solidFill>
              <a:srgbClr val="008575"/>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097460" y="2284511"/>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8575"/>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descr="Graphic of  a shield, which represents the principle of &quot;reliability &amp; safety&quot;">
            <a:extLst>
              <a:ext uri="{FF2B5EF4-FFF2-40B4-BE49-F238E27FC236}">
                <a16:creationId xmlns:a16="http://schemas.microsoft.com/office/drawing/2014/main" id="{81681F26-6AF7-4360-9558-5E04FDE35A0D}"/>
              </a:ext>
            </a:extLst>
          </p:cNvPr>
          <p:cNvGrpSpPr/>
          <p:nvPr/>
        </p:nvGrpSpPr>
        <p:grpSpPr>
          <a:xfrm>
            <a:off x="4354647" y="1967049"/>
            <a:ext cx="1599601" cy="1599601"/>
            <a:chOff x="4354647" y="1967049"/>
            <a:chExt cx="1599601" cy="1599601"/>
          </a:xfrm>
          <a:solidFill>
            <a:schemeClr val="accent2"/>
          </a:solidFill>
        </p:grpSpPr>
        <p:sp>
          <p:nvSpPr>
            <p:cNvPr id="71" name="Rectangle 70" descr="Reliability and Safety are part of the 6 responsible AI principles">
              <a:extLst>
                <a:ext uri="{FF2B5EF4-FFF2-40B4-BE49-F238E27FC236}">
                  <a16:creationId xmlns:a16="http://schemas.microsoft.com/office/drawing/2014/main" id="{1CCBBABC-FB37-4205-81F5-E85BDF2E1970}"/>
                </a:ext>
              </a:extLst>
            </p:cNvPr>
            <p:cNvSpPr/>
            <p:nvPr/>
          </p:nvSpPr>
          <p:spPr bwMode="auto">
            <a:xfrm>
              <a:off x="4354647" y="1967049"/>
              <a:ext cx="1599601" cy="1599601"/>
            </a:xfrm>
            <a:prstGeom prst="rect">
              <a:avLst/>
            </a:prstGeom>
            <a:solidFill>
              <a:srgbClr val="008575"/>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Reliability </a:t>
              </a:r>
            </a:p>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8575"/>
            </a:solid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descr="Graphic of a lock, which represents the principle of &quot;privacy &amp; security&quot;">
            <a:extLst>
              <a:ext uri="{FF2B5EF4-FFF2-40B4-BE49-F238E27FC236}">
                <a16:creationId xmlns:a16="http://schemas.microsoft.com/office/drawing/2014/main" id="{682267CA-6C3F-4841-828E-E2FE9380F1E9}"/>
              </a:ext>
            </a:extLst>
          </p:cNvPr>
          <p:cNvGrpSpPr/>
          <p:nvPr/>
        </p:nvGrpSpPr>
        <p:grpSpPr>
          <a:xfrm>
            <a:off x="6237751" y="1967049"/>
            <a:ext cx="1599601" cy="1599601"/>
            <a:chOff x="6237751" y="1967049"/>
            <a:chExt cx="1599601" cy="1599601"/>
          </a:xfrm>
          <a:solidFill>
            <a:srgbClr val="008575"/>
          </a:solidFill>
        </p:grpSpPr>
        <p:sp>
          <p:nvSpPr>
            <p:cNvPr id="72" name="Rectangle 71" descr="Privacy &amp; Security are part of the 6 responsible AI principles">
              <a:extLst>
                <a:ext uri="{FF2B5EF4-FFF2-40B4-BE49-F238E27FC236}">
                  <a16:creationId xmlns:a16="http://schemas.microsoft.com/office/drawing/2014/main" id="{7C228630-4BA8-413C-8CC4-0A4EFCF9F934}"/>
                </a:ext>
              </a:extLst>
            </p:cNvPr>
            <p:cNvSpPr/>
            <p:nvPr/>
          </p:nvSpPr>
          <p:spPr bwMode="auto">
            <a:xfrm>
              <a:off x="6237751" y="1967049"/>
              <a:ext cx="1599601" cy="1599601"/>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Privacy &amp; 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descr="Graphic of a group of people, which represents the principle of &quot;inclusiveness&quot;">
            <a:extLst>
              <a:ext uri="{FF2B5EF4-FFF2-40B4-BE49-F238E27FC236}">
                <a16:creationId xmlns:a16="http://schemas.microsoft.com/office/drawing/2014/main" id="{C39D6542-FB57-4AB2-806E-EC49622CD375}"/>
              </a:ext>
            </a:extLst>
          </p:cNvPr>
          <p:cNvGrpSpPr/>
          <p:nvPr/>
        </p:nvGrpSpPr>
        <p:grpSpPr>
          <a:xfrm>
            <a:off x="8120856" y="1967049"/>
            <a:ext cx="1599601" cy="1599601"/>
            <a:chOff x="8120856" y="1967049"/>
            <a:chExt cx="1599601" cy="1599601"/>
          </a:xfrm>
          <a:solidFill>
            <a:srgbClr val="008575"/>
          </a:solidFill>
        </p:grpSpPr>
        <p:sp>
          <p:nvSpPr>
            <p:cNvPr id="73" name="Rectangle 72" descr="Inclusiveness is part of the 6 responsible AI principles">
              <a:extLst>
                <a:ext uri="{FF2B5EF4-FFF2-40B4-BE49-F238E27FC236}">
                  <a16:creationId xmlns:a16="http://schemas.microsoft.com/office/drawing/2014/main" id="{0968540B-8BCC-48E6-9D53-1077DC64BA6D}"/>
                </a:ext>
              </a:extLst>
            </p:cNvPr>
            <p:cNvSpPr/>
            <p:nvPr/>
          </p:nvSpPr>
          <p:spPr bwMode="auto">
            <a:xfrm>
              <a:off x="8120856" y="1967049"/>
              <a:ext cx="1599601" cy="1599601"/>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descr="Graphic of an eye, which represents the principle of &quot;transparency&quot;">
            <a:extLst>
              <a:ext uri="{FF2B5EF4-FFF2-40B4-BE49-F238E27FC236}">
                <a16:creationId xmlns:a16="http://schemas.microsoft.com/office/drawing/2014/main" id="{80284D31-DAEF-4706-9D8E-01C384F85DAC}"/>
              </a:ext>
            </a:extLst>
          </p:cNvPr>
          <p:cNvGrpSpPr/>
          <p:nvPr/>
        </p:nvGrpSpPr>
        <p:grpSpPr>
          <a:xfrm>
            <a:off x="2471543" y="3852276"/>
            <a:ext cx="7248914" cy="804672"/>
            <a:chOff x="2471543" y="3852276"/>
            <a:chExt cx="7248914" cy="804672"/>
          </a:xfrm>
          <a:solidFill>
            <a:srgbClr val="008575"/>
          </a:solidFill>
        </p:grpSpPr>
        <p:sp>
          <p:nvSpPr>
            <p:cNvPr id="74" name="Rectangle 73" descr="Transparency is one of the foundational principles that form the 6 responsible AI principles">
              <a:extLst>
                <a:ext uri="{FF2B5EF4-FFF2-40B4-BE49-F238E27FC236}">
                  <a16:creationId xmlns:a16="http://schemas.microsoft.com/office/drawing/2014/main" id="{E9CFDAB2-C3B6-4A80-A901-C27397EBD462}"/>
                </a:ext>
              </a:extLst>
            </p:cNvPr>
            <p:cNvSpPr/>
            <p:nvPr/>
          </p:nvSpPr>
          <p:spPr bwMode="auto">
            <a:xfrm>
              <a:off x="2471543" y="3852276"/>
              <a:ext cx="7248914" cy="804672"/>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Transparency</a:t>
              </a: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descr="Graphic of a handshake, which represents the principle of &quot;accountability&quot;">
            <a:extLst>
              <a:ext uri="{FF2B5EF4-FFF2-40B4-BE49-F238E27FC236}">
                <a16:creationId xmlns:a16="http://schemas.microsoft.com/office/drawing/2014/main" id="{75F641AA-265B-4DDA-B7CD-6E367B96FE62}"/>
              </a:ext>
            </a:extLst>
          </p:cNvPr>
          <p:cNvGrpSpPr/>
          <p:nvPr/>
        </p:nvGrpSpPr>
        <p:grpSpPr>
          <a:xfrm>
            <a:off x="2471543" y="4940986"/>
            <a:ext cx="7248914" cy="804672"/>
            <a:chOff x="2471543" y="4940986"/>
            <a:chExt cx="7248914" cy="804672"/>
          </a:xfrm>
          <a:solidFill>
            <a:srgbClr val="008575"/>
          </a:solidFill>
        </p:grpSpPr>
        <p:sp>
          <p:nvSpPr>
            <p:cNvPr id="75" name="Rectangle 74" descr="Accountability is one of the foundational principles that form the 6 responsible AI principles">
              <a:extLst>
                <a:ext uri="{FF2B5EF4-FFF2-40B4-BE49-F238E27FC236}">
                  <a16:creationId xmlns:a16="http://schemas.microsoft.com/office/drawing/2014/main" id="{7AB69CF2-9402-497C-A609-C9CC4D67C775}"/>
                </a:ext>
              </a:extLst>
            </p:cNvPr>
            <p:cNvSpPr/>
            <p:nvPr/>
          </p:nvSpPr>
          <p:spPr bwMode="auto">
            <a:xfrm>
              <a:off x="2471543" y="4940986"/>
              <a:ext cx="7248914" cy="804672"/>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86311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700"/>
                                        <p:tgtEl>
                                          <p:spTgt spid="69"/>
                                        </p:tgtEl>
                                      </p:cBhvr>
                                    </p:animEffect>
                                  </p:childTnLst>
                                </p:cTn>
                              </p:par>
                              <p:par>
                                <p:cTn id="8" presetID="35" presetClass="path" presetSubtype="0" decel="100000" fill="hold" grpId="1" nodeType="withEffect">
                                  <p:stCondLst>
                                    <p:cond delay="0"/>
                                  </p:stCondLst>
                                  <p:childTnLst>
                                    <p:animMotion origin="layout" path="M -4.375E-6 -1.11111E-6 L -4.375E-6 0.10023 " pathEditMode="relative" rAng="0" ptsTypes="AA">
                                      <p:cBhvr>
                                        <p:cTn id="9" dur="1000" spd="-100000" fill="hold"/>
                                        <p:tgtEl>
                                          <p:spTgt spid="69"/>
                                        </p:tgtEl>
                                        <p:attrNameLst>
                                          <p:attrName>ppt_x</p:attrName>
                                          <p:attrName>ppt_y</p:attrName>
                                        </p:attrNameLst>
                                      </p:cBhvr>
                                      <p:rCtr x="0"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DBF333-0B5C-874D-9AAF-D993088FFCC9}"/>
              </a:ext>
            </a:extLst>
          </p:cNvPr>
          <p:cNvGrpSpPr/>
          <p:nvPr/>
        </p:nvGrpSpPr>
        <p:grpSpPr>
          <a:xfrm>
            <a:off x="3489960" y="1070804"/>
            <a:ext cx="5212080" cy="5521835"/>
            <a:chOff x="3489960" y="1070804"/>
            <a:chExt cx="5212080" cy="5521835"/>
          </a:xfrm>
        </p:grpSpPr>
        <p:sp>
          <p:nvSpPr>
            <p:cNvPr id="9" name="Oval 8">
              <a:extLst>
                <a:ext uri="{FF2B5EF4-FFF2-40B4-BE49-F238E27FC236}">
                  <a16:creationId xmlns:a16="http://schemas.microsoft.com/office/drawing/2014/main" id="{D10E61C1-B305-9C4E-A4AD-AA440AEE53D6}"/>
                </a:ext>
              </a:extLst>
            </p:cNvPr>
            <p:cNvSpPr>
              <a:spLocks noChangeAspect="1"/>
            </p:cNvSpPr>
            <p:nvPr/>
          </p:nvSpPr>
          <p:spPr bwMode="auto">
            <a:xfrm>
              <a:off x="3489960" y="1070804"/>
              <a:ext cx="5212080" cy="5521835"/>
            </a:xfrm>
            <a:prstGeom prst="ellipse">
              <a:avLst/>
            </a:prstGeom>
            <a:solidFill>
              <a:srgbClr val="008575">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45720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Governance</a:t>
              </a:r>
            </a:p>
          </p:txBody>
        </p:sp>
        <p:sp>
          <p:nvSpPr>
            <p:cNvPr id="10" name="Oval 9">
              <a:extLst>
                <a:ext uri="{FF2B5EF4-FFF2-40B4-BE49-F238E27FC236}">
                  <a16:creationId xmlns:a16="http://schemas.microsoft.com/office/drawing/2014/main" id="{225B5E5A-DE34-7446-812B-A7FA3EDAA96D}"/>
                </a:ext>
              </a:extLst>
            </p:cNvPr>
            <p:cNvSpPr>
              <a:spLocks noChangeAspect="1"/>
            </p:cNvSpPr>
            <p:nvPr/>
          </p:nvSpPr>
          <p:spPr bwMode="auto">
            <a:xfrm>
              <a:off x="3947160" y="2288764"/>
              <a:ext cx="4297680" cy="4297680"/>
            </a:xfrm>
            <a:prstGeom prst="ellipse">
              <a:avLst/>
            </a:prstGeom>
            <a:solidFill>
              <a:srgbClr val="004C45"/>
            </a:solidFill>
            <a:ln w="9525" cap="flat" cmpd="sng" algn="ctr">
              <a:noFill/>
              <a:prstDash val="solid"/>
              <a:headEnd type="none" w="med" len="med"/>
              <a:tailEnd type="none" w="med" len="med"/>
            </a:ln>
            <a:effectLst/>
          </p:spPr>
          <p:txBody>
            <a:bodyPr rot="0" spcFirstLastPara="0" vertOverflow="overflow" horzOverflow="overflow" vert="horz" wrap="square" lIns="0" tIns="0" rIns="0" bIns="36576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mn-cs"/>
                </a:rPr>
                <a:t>Tools</a:t>
              </a:r>
            </a:p>
          </p:txBody>
        </p:sp>
        <p:sp>
          <p:nvSpPr>
            <p:cNvPr id="11" name="Oval 10">
              <a:extLst>
                <a:ext uri="{FF2B5EF4-FFF2-40B4-BE49-F238E27FC236}">
                  <a16:creationId xmlns:a16="http://schemas.microsoft.com/office/drawing/2014/main" id="{C8746271-A87E-1543-8AF0-41D995E7EA3E}"/>
                </a:ext>
              </a:extLst>
            </p:cNvPr>
            <p:cNvSpPr>
              <a:spLocks noChangeAspect="1"/>
            </p:cNvSpPr>
            <p:nvPr/>
          </p:nvSpPr>
          <p:spPr bwMode="auto">
            <a:xfrm>
              <a:off x="4404360" y="3203164"/>
              <a:ext cx="3383280" cy="3383280"/>
            </a:xfrm>
            <a:prstGeom prst="ellipse">
              <a:avLst/>
            </a:prstGeom>
            <a:solidFill>
              <a:srgbClr val="00857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265176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Practices</a:t>
              </a:r>
            </a:p>
          </p:txBody>
        </p:sp>
        <p:sp>
          <p:nvSpPr>
            <p:cNvPr id="12" name="oval no text">
              <a:extLst>
                <a:ext uri="{FF2B5EF4-FFF2-40B4-BE49-F238E27FC236}">
                  <a16:creationId xmlns:a16="http://schemas.microsoft.com/office/drawing/2014/main" id="{06399DDC-B021-734C-A2DB-EA5857F473EE}"/>
                </a:ext>
              </a:extLst>
            </p:cNvPr>
            <p:cNvSpPr>
              <a:spLocks noChangeAspect="1"/>
            </p:cNvSpPr>
            <p:nvPr/>
          </p:nvSpPr>
          <p:spPr bwMode="auto">
            <a:xfrm>
              <a:off x="4861560" y="4117564"/>
              <a:ext cx="2468880" cy="2468880"/>
            </a:xfrm>
            <a:prstGeom prst="ellipse">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Principles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Fairness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Accountability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Transparency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Inclusiveness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Reliability &amp; Safety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Privacy &amp; Security</a:t>
              </a:r>
            </a:p>
          </p:txBody>
        </p:sp>
      </p:grpSp>
    </p:spTree>
    <p:extLst>
      <p:ext uri="{BB962C8B-B14F-4D97-AF65-F5344CB8AC3E}">
        <p14:creationId xmlns:p14="http://schemas.microsoft.com/office/powerpoint/2010/main" val="347028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7">
            <a:extLst>
              <a:ext uri="{FF2B5EF4-FFF2-40B4-BE49-F238E27FC236}">
                <a16:creationId xmlns:a16="http://schemas.microsoft.com/office/drawing/2014/main" id="{41384A85-CABC-F84E-AA07-C8AE5DA1C6A0}"/>
              </a:ext>
            </a:extLst>
          </p:cNvPr>
          <p:cNvGrpSpPr/>
          <p:nvPr/>
        </p:nvGrpSpPr>
        <p:grpSpPr>
          <a:xfrm>
            <a:off x="2914098" y="342805"/>
            <a:ext cx="6363803" cy="6172390"/>
            <a:chOff x="2337740" y="-255930"/>
            <a:chExt cx="7516520" cy="7369859"/>
          </a:xfrm>
        </p:grpSpPr>
        <p:sp>
          <p:nvSpPr>
            <p:cNvPr id="40" name="Oval 115">
              <a:extLst>
                <a:ext uri="{FF2B5EF4-FFF2-40B4-BE49-F238E27FC236}">
                  <a16:creationId xmlns:a16="http://schemas.microsoft.com/office/drawing/2014/main" id="{12B341B1-D8D4-3B4D-91DC-782A9749595B}"/>
                </a:ext>
              </a:extLst>
            </p:cNvPr>
            <p:cNvSpPr/>
            <p:nvPr/>
          </p:nvSpPr>
          <p:spPr bwMode="auto">
            <a:xfrm>
              <a:off x="2511652" y="-92592"/>
              <a:ext cx="7153336" cy="7036653"/>
            </a:xfrm>
            <a:prstGeom prst="ellipse">
              <a:avLst/>
            </a:prstGeom>
            <a:noFill/>
            <a:ln w="9525" cap="flat" cmpd="sng" algn="ctr">
              <a:solidFill>
                <a:srgbClr val="243A5E"/>
              </a:solidFill>
              <a:prstDash val="sysDot"/>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7906054"/>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Oval 116">
              <a:extLst>
                <a:ext uri="{FF2B5EF4-FFF2-40B4-BE49-F238E27FC236}">
                  <a16:creationId xmlns:a16="http://schemas.microsoft.com/office/drawing/2014/main" id="{80BDFF65-BE93-8F46-BD51-D790247BB531}"/>
                </a:ext>
              </a:extLst>
            </p:cNvPr>
            <p:cNvSpPr/>
            <p:nvPr/>
          </p:nvSpPr>
          <p:spPr bwMode="auto">
            <a:xfrm>
              <a:off x="2337740" y="-255930"/>
              <a:ext cx="7513568" cy="7369859"/>
            </a:xfrm>
            <a:prstGeom prst="ellipse">
              <a:avLst/>
            </a:prstGeom>
            <a:noFill/>
            <a:ln w="9525" cap="flat" cmpd="sng" algn="ctr">
              <a:solidFill>
                <a:srgbClr val="243A5E"/>
              </a:solidFill>
              <a:prstDash val="sysDot"/>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7906054"/>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
              <a:extLst>
                <a:ext uri="{FF2B5EF4-FFF2-40B4-BE49-F238E27FC236}">
                  <a16:creationId xmlns:a16="http://schemas.microsoft.com/office/drawing/2014/main" id="{EA573C41-FA25-A743-9FD5-BCD3902ACAB9}"/>
                </a:ext>
              </a:extLst>
            </p:cNvPr>
            <p:cNvGrpSpPr/>
            <p:nvPr/>
          </p:nvGrpSpPr>
          <p:grpSpPr>
            <a:xfrm>
              <a:off x="2362494" y="95172"/>
              <a:ext cx="7491766" cy="6692867"/>
              <a:chOff x="2362494" y="95172"/>
              <a:chExt cx="7491766" cy="6692867"/>
            </a:xfrm>
          </p:grpSpPr>
          <p:sp>
            <p:nvSpPr>
              <p:cNvPr id="43" name="Oval 110">
                <a:extLst>
                  <a:ext uri="{FF2B5EF4-FFF2-40B4-BE49-F238E27FC236}">
                    <a16:creationId xmlns:a16="http://schemas.microsoft.com/office/drawing/2014/main" id="{10A36A4E-FD0B-6446-B71B-91D757335870}"/>
                  </a:ext>
                </a:extLst>
              </p:cNvPr>
              <p:cNvSpPr/>
              <p:nvPr/>
            </p:nvSpPr>
            <p:spPr bwMode="auto">
              <a:xfrm>
                <a:off x="3067165" y="436067"/>
                <a:ext cx="5985867" cy="5985866"/>
              </a:xfrm>
              <a:prstGeom prst="ellipse">
                <a:avLst/>
              </a:prstGeom>
              <a:solidFill>
                <a:srgbClr val="E6E6E6"/>
              </a:solidFill>
              <a:ln w="9525" cap="flat" cmpd="sng" algn="ctr">
                <a:solidFill>
                  <a:srgbClr val="243A5E"/>
                </a:solidFill>
                <a:prstDash val="solid"/>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7906054"/>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44" name="Oval 113">
                <a:extLst>
                  <a:ext uri="{FF2B5EF4-FFF2-40B4-BE49-F238E27FC236}">
                    <a16:creationId xmlns:a16="http://schemas.microsoft.com/office/drawing/2014/main" id="{19445255-C3B0-914F-AACD-9649030FA5FA}"/>
                  </a:ext>
                </a:extLst>
              </p:cNvPr>
              <p:cNvSpPr/>
              <p:nvPr/>
            </p:nvSpPr>
            <p:spPr bwMode="auto">
              <a:xfrm>
                <a:off x="2943390" y="279500"/>
                <a:ext cx="6337379" cy="6328598"/>
              </a:xfrm>
              <a:prstGeom prst="ellipse">
                <a:avLst/>
              </a:prstGeom>
              <a:noFill/>
              <a:ln w="9525" cap="flat" cmpd="sng" algn="ctr">
                <a:solidFill>
                  <a:srgbClr val="243A5E"/>
                </a:solidFill>
                <a:prstDash val="sysDot"/>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7906054"/>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Oval 114">
                <a:extLst>
                  <a:ext uri="{FF2B5EF4-FFF2-40B4-BE49-F238E27FC236}">
                    <a16:creationId xmlns:a16="http://schemas.microsoft.com/office/drawing/2014/main" id="{91D5A790-E70A-7E46-8135-638AAB5DA9FF}"/>
                  </a:ext>
                </a:extLst>
              </p:cNvPr>
              <p:cNvSpPr/>
              <p:nvPr/>
            </p:nvSpPr>
            <p:spPr bwMode="auto">
              <a:xfrm>
                <a:off x="2704581" y="95172"/>
                <a:ext cx="6767478" cy="6692867"/>
              </a:xfrm>
              <a:prstGeom prst="ellipse">
                <a:avLst/>
              </a:prstGeom>
              <a:noFill/>
              <a:ln w="9525" cap="flat" cmpd="sng" algn="ctr">
                <a:solidFill>
                  <a:srgbClr val="243A5E"/>
                </a:solidFill>
                <a:prstDash val="sysDot"/>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7906054"/>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6" name="Group 2">
                <a:extLst>
                  <a:ext uri="{FF2B5EF4-FFF2-40B4-BE49-F238E27FC236}">
                    <a16:creationId xmlns:a16="http://schemas.microsoft.com/office/drawing/2014/main" id="{ED8AF83B-0694-4449-8D45-E47BD41CBD73}"/>
                  </a:ext>
                </a:extLst>
              </p:cNvPr>
              <p:cNvGrpSpPr/>
              <p:nvPr/>
            </p:nvGrpSpPr>
            <p:grpSpPr>
              <a:xfrm>
                <a:off x="2362494" y="412635"/>
                <a:ext cx="7491766" cy="5963271"/>
                <a:chOff x="2362494" y="412635"/>
                <a:chExt cx="7491766" cy="5963271"/>
              </a:xfrm>
            </p:grpSpPr>
            <p:sp>
              <p:nvSpPr>
                <p:cNvPr id="47" name="Oval 111">
                  <a:extLst>
                    <a:ext uri="{FF2B5EF4-FFF2-40B4-BE49-F238E27FC236}">
                      <a16:creationId xmlns:a16="http://schemas.microsoft.com/office/drawing/2014/main" id="{93240FE2-2B1A-A74A-9933-1AC03C85ACFD}"/>
                    </a:ext>
                  </a:extLst>
                </p:cNvPr>
                <p:cNvSpPr/>
                <p:nvPr/>
              </p:nvSpPr>
              <p:spPr bwMode="auto">
                <a:xfrm>
                  <a:off x="3585945" y="892065"/>
                  <a:ext cx="5011308" cy="5011306"/>
                </a:xfrm>
                <a:prstGeom prst="ellipse">
                  <a:avLst/>
                </a:prstGeom>
                <a:solidFill>
                  <a:srgbClr val="243A5E"/>
                </a:solidFill>
                <a:ln w="9525" cap="flat" cmpd="sng" algn="ctr">
                  <a:noFill/>
                  <a:prstDash val="solid"/>
                  <a:headEnd type="none" w="med" len="med"/>
                  <a:tailEnd type="none" w="med" len="med"/>
                </a:ln>
                <a:effectLst/>
              </p:spPr>
              <p:txBody>
                <a:bodyPr rot="0" spcFirstLastPara="1" vertOverflow="overflow" horzOverflow="overflow" vert="horz" wrap="square" lIns="45714" tIns="0" rIns="0" bIns="0" numCol="1" spcCol="0" rtlCol="0" fromWordArt="0" anchor="t" anchorCtr="0" forceAA="0" compatLnSpc="1">
                  <a:prstTxWarp prst="textArchUp">
                    <a:avLst>
                      <a:gd name="adj" fmla="val 11348550"/>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TextBox 112">
                  <a:extLst>
                    <a:ext uri="{FF2B5EF4-FFF2-40B4-BE49-F238E27FC236}">
                      <a16:creationId xmlns:a16="http://schemas.microsoft.com/office/drawing/2014/main" id="{5D5C085F-2865-CB47-8E08-8441467B0550}"/>
                    </a:ext>
                  </a:extLst>
                </p:cNvPr>
                <p:cNvSpPr txBox="1"/>
                <p:nvPr/>
              </p:nvSpPr>
              <p:spPr>
                <a:xfrm>
                  <a:off x="3925842" y="2575793"/>
                  <a:ext cx="4367953" cy="3642328"/>
                </a:xfrm>
                <a:prstGeom prst="rect">
                  <a:avLst/>
                </a:prstGeom>
                <a:noFill/>
              </p:spPr>
              <p:txBody>
                <a:bodyPr spcFirstLastPara="1" wrap="square" lIns="0" tIns="0" rIns="0" bIns="0" numCol="1" rtlCol="0">
                  <a:prstTxWarp prst="textArchDown">
                    <a:avLst>
                      <a:gd name="adj" fmla="val 424577"/>
                    </a:avLst>
                  </a:prstTxWarp>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IN" sz="1600" b="1" i="0" u="none" strike="noStrike" kern="0" cap="none" spc="300" normalizeH="0" baseline="0" noProof="0" dirty="0">
                      <a:ln>
                        <a:noFill/>
                      </a:ln>
                      <a:solidFill>
                        <a:srgbClr val="FFFFFF"/>
                      </a:solidFill>
                      <a:effectLst/>
                      <a:uLnTx/>
                      <a:uFillTx/>
                    </a:rPr>
                    <a:t>RESPONSIBLE AI CHAMPS</a:t>
                  </a:r>
                  <a:endParaRPr kumimoji="0" lang="en-US" sz="1600" b="1" i="0" u="none" strike="noStrike" kern="0" cap="none" spc="300" normalizeH="0" baseline="0" noProof="0" dirty="0">
                    <a:ln>
                      <a:noFill/>
                    </a:ln>
                    <a:solidFill>
                      <a:srgbClr val="FFFFFF"/>
                    </a:solidFill>
                    <a:effectLst/>
                    <a:uLnTx/>
                    <a:uFillTx/>
                  </a:endParaRPr>
                </a:p>
              </p:txBody>
            </p:sp>
            <p:sp>
              <p:nvSpPr>
                <p:cNvPr id="49" name="people_4" title="Icon of a person">
                  <a:extLst>
                    <a:ext uri="{FF2B5EF4-FFF2-40B4-BE49-F238E27FC236}">
                      <a16:creationId xmlns:a16="http://schemas.microsoft.com/office/drawing/2014/main" id="{455200BD-8CCE-F546-A2C3-3A9020D63E47}"/>
                    </a:ext>
                  </a:extLst>
                </p:cNvPr>
                <p:cNvSpPr>
                  <a:spLocks noChangeAspect="1" noEditPoints="1"/>
                </p:cNvSpPr>
                <p:nvPr/>
              </p:nvSpPr>
              <p:spPr bwMode="auto">
                <a:xfrm>
                  <a:off x="7940289" y="412635"/>
                  <a:ext cx="317068" cy="3544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0" name="people_4" title="Icon of a person">
                  <a:extLst>
                    <a:ext uri="{FF2B5EF4-FFF2-40B4-BE49-F238E27FC236}">
                      <a16:creationId xmlns:a16="http://schemas.microsoft.com/office/drawing/2014/main" id="{53BEA82F-66E7-5A40-B440-30BCBAE0AA6B}"/>
                    </a:ext>
                  </a:extLst>
                </p:cNvPr>
                <p:cNvSpPr>
                  <a:spLocks noChangeAspect="1" noEditPoints="1"/>
                </p:cNvSpPr>
                <p:nvPr/>
              </p:nvSpPr>
              <p:spPr bwMode="auto">
                <a:xfrm>
                  <a:off x="3585945" y="752886"/>
                  <a:ext cx="317068" cy="3544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1" name="people_7" title="Icon of two people">
                  <a:extLst>
                    <a:ext uri="{FF2B5EF4-FFF2-40B4-BE49-F238E27FC236}">
                      <a16:creationId xmlns:a16="http://schemas.microsoft.com/office/drawing/2014/main" id="{7CC05A4B-6F41-944B-B51C-38637161CC0C}"/>
                    </a:ext>
                  </a:extLst>
                </p:cNvPr>
                <p:cNvSpPr>
                  <a:spLocks noChangeAspect="1" noEditPoints="1"/>
                </p:cNvSpPr>
                <p:nvPr/>
              </p:nvSpPr>
              <p:spPr bwMode="auto">
                <a:xfrm>
                  <a:off x="2362494" y="3090397"/>
                  <a:ext cx="563727" cy="6154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2" name="people_4" title="Icon of a person">
                  <a:extLst>
                    <a:ext uri="{FF2B5EF4-FFF2-40B4-BE49-F238E27FC236}">
                      <a16:creationId xmlns:a16="http://schemas.microsoft.com/office/drawing/2014/main" id="{92331A5A-7D95-2A41-845C-199E45A35903}"/>
                    </a:ext>
                  </a:extLst>
                </p:cNvPr>
                <p:cNvSpPr>
                  <a:spLocks noChangeAspect="1" noEditPoints="1"/>
                </p:cNvSpPr>
                <p:nvPr/>
              </p:nvSpPr>
              <p:spPr bwMode="auto">
                <a:xfrm>
                  <a:off x="3846967" y="6021432"/>
                  <a:ext cx="317068" cy="3544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3" name="people_4" title="Icon of a person">
                  <a:extLst>
                    <a:ext uri="{FF2B5EF4-FFF2-40B4-BE49-F238E27FC236}">
                      <a16:creationId xmlns:a16="http://schemas.microsoft.com/office/drawing/2014/main" id="{46B8A657-F873-AC42-A4BC-58D5391A76A8}"/>
                    </a:ext>
                  </a:extLst>
                </p:cNvPr>
                <p:cNvSpPr>
                  <a:spLocks noChangeAspect="1" noEditPoints="1"/>
                </p:cNvSpPr>
                <p:nvPr/>
              </p:nvSpPr>
              <p:spPr bwMode="auto">
                <a:xfrm>
                  <a:off x="9393800" y="2664483"/>
                  <a:ext cx="317068" cy="3544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4" name="people_7" title="Icon of two people">
                  <a:extLst>
                    <a:ext uri="{FF2B5EF4-FFF2-40B4-BE49-F238E27FC236}">
                      <a16:creationId xmlns:a16="http://schemas.microsoft.com/office/drawing/2014/main" id="{45CBF624-F5D8-2242-9BD7-411F86AEF354}"/>
                    </a:ext>
                  </a:extLst>
                </p:cNvPr>
                <p:cNvSpPr>
                  <a:spLocks noChangeAspect="1" noEditPoints="1"/>
                </p:cNvSpPr>
                <p:nvPr/>
              </p:nvSpPr>
              <p:spPr bwMode="auto">
                <a:xfrm>
                  <a:off x="8548685" y="5376152"/>
                  <a:ext cx="563727" cy="6154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5" name="people_12" title="Icon of three people">
                  <a:extLst>
                    <a:ext uri="{FF2B5EF4-FFF2-40B4-BE49-F238E27FC236}">
                      <a16:creationId xmlns:a16="http://schemas.microsoft.com/office/drawing/2014/main" id="{DAA90743-DC82-EE49-A7B2-7CB4F7652528}"/>
                    </a:ext>
                  </a:extLst>
                </p:cNvPr>
                <p:cNvSpPr>
                  <a:spLocks noChangeAspect="1" noEditPoints="1"/>
                </p:cNvSpPr>
                <p:nvPr/>
              </p:nvSpPr>
              <p:spPr bwMode="auto">
                <a:xfrm>
                  <a:off x="2627467" y="4786939"/>
                  <a:ext cx="703588" cy="60028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6" name="people_12" title="Icon of three people">
                  <a:extLst>
                    <a:ext uri="{FF2B5EF4-FFF2-40B4-BE49-F238E27FC236}">
                      <a16:creationId xmlns:a16="http://schemas.microsoft.com/office/drawing/2014/main" id="{7AFCF5A1-096D-0D47-9C9D-27AA22DB961D}"/>
                    </a:ext>
                  </a:extLst>
                </p:cNvPr>
                <p:cNvSpPr>
                  <a:spLocks noChangeAspect="1" noEditPoints="1"/>
                </p:cNvSpPr>
                <p:nvPr/>
              </p:nvSpPr>
              <p:spPr bwMode="auto">
                <a:xfrm>
                  <a:off x="2610753" y="1627704"/>
                  <a:ext cx="703588" cy="60028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7" name="people_12" title="Icon of three people">
                  <a:extLst>
                    <a:ext uri="{FF2B5EF4-FFF2-40B4-BE49-F238E27FC236}">
                      <a16:creationId xmlns:a16="http://schemas.microsoft.com/office/drawing/2014/main" id="{BA29ABF5-17E4-154A-9DFF-E462851A5AF6}"/>
                    </a:ext>
                  </a:extLst>
                </p:cNvPr>
                <p:cNvSpPr>
                  <a:spLocks noChangeAspect="1" noEditPoints="1"/>
                </p:cNvSpPr>
                <p:nvPr/>
              </p:nvSpPr>
              <p:spPr bwMode="auto">
                <a:xfrm>
                  <a:off x="9150672" y="4084889"/>
                  <a:ext cx="703588" cy="60028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8" name="people_12" title="Icon of three people">
                  <a:extLst>
                    <a:ext uri="{FF2B5EF4-FFF2-40B4-BE49-F238E27FC236}">
                      <a16:creationId xmlns:a16="http://schemas.microsoft.com/office/drawing/2014/main" id="{8FA4DE13-25FA-8A43-AB4F-1879A01D1EB4}"/>
                    </a:ext>
                  </a:extLst>
                </p:cNvPr>
                <p:cNvSpPr>
                  <a:spLocks noChangeAspect="1" noEditPoints="1"/>
                </p:cNvSpPr>
                <p:nvPr/>
              </p:nvSpPr>
              <p:spPr bwMode="auto">
                <a:xfrm>
                  <a:off x="8820822" y="1424070"/>
                  <a:ext cx="703588" cy="60028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endParaRPr>
                </a:p>
              </p:txBody>
            </p:sp>
            <p:sp>
              <p:nvSpPr>
                <p:cNvPr id="59" name="TextBox 127">
                  <a:extLst>
                    <a:ext uri="{FF2B5EF4-FFF2-40B4-BE49-F238E27FC236}">
                      <a16:creationId xmlns:a16="http://schemas.microsoft.com/office/drawing/2014/main" id="{9E1AFC89-A2E3-D343-A6E4-45423C2208F5}"/>
                    </a:ext>
                  </a:extLst>
                </p:cNvPr>
                <p:cNvSpPr txBox="1"/>
                <p:nvPr/>
              </p:nvSpPr>
              <p:spPr>
                <a:xfrm>
                  <a:off x="3991078" y="2002203"/>
                  <a:ext cx="4308810" cy="3701597"/>
                </a:xfrm>
                <a:prstGeom prst="rect">
                  <a:avLst/>
                </a:prstGeom>
                <a:noFill/>
              </p:spPr>
              <p:txBody>
                <a:bodyPr spcFirstLastPara="1" wrap="square" lIns="0" tIns="0" rIns="0" bIns="0" numCol="1" rtlCol="0">
                  <a:prstTxWarp prst="textArchDown">
                    <a:avLst>
                      <a:gd name="adj" fmla="val 424577"/>
                    </a:avLst>
                  </a:prstTxWarp>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IN" sz="1600" b="1" i="0" u="none" strike="noStrike" kern="0" cap="none" spc="300" normalizeH="0" baseline="0" noProof="0">
                      <a:ln>
                        <a:noFill/>
                      </a:ln>
                      <a:solidFill>
                        <a:srgbClr val="FFFFFF"/>
                      </a:solidFill>
                      <a:effectLst/>
                      <a:uLnTx/>
                      <a:uFillTx/>
                    </a:rPr>
                    <a:t>RAI IMPLEMENTATION TEAMS</a:t>
                  </a:r>
                  <a:endParaRPr kumimoji="0" lang="en-US" sz="1600" b="1" i="0" u="none" strike="noStrike" kern="0" cap="none" spc="300" normalizeH="0" baseline="0" noProof="0">
                    <a:ln>
                      <a:noFill/>
                    </a:ln>
                    <a:solidFill>
                      <a:srgbClr val="FFFFFF"/>
                    </a:solidFill>
                    <a:effectLst/>
                    <a:uLnTx/>
                    <a:uFillTx/>
                  </a:endParaRPr>
                </a:p>
              </p:txBody>
            </p:sp>
            <p:sp>
              <p:nvSpPr>
                <p:cNvPr id="60" name="Freeform: Shape 129">
                  <a:extLst>
                    <a:ext uri="{FF2B5EF4-FFF2-40B4-BE49-F238E27FC236}">
                      <a16:creationId xmlns:a16="http://schemas.microsoft.com/office/drawing/2014/main" id="{EC51B7DF-2E18-0648-B591-2052C47E9B51}"/>
                    </a:ext>
                  </a:extLst>
                </p:cNvPr>
                <p:cNvSpPr/>
                <p:nvPr/>
              </p:nvSpPr>
              <p:spPr>
                <a:xfrm>
                  <a:off x="6040770" y="1642554"/>
                  <a:ext cx="1785150" cy="2677724"/>
                </a:xfrm>
                <a:custGeom>
                  <a:avLst/>
                  <a:gdLst>
                    <a:gd name="connsiteX0" fmla="*/ 0 w 2027394"/>
                    <a:gd name="connsiteY0" fmla="*/ 0 h 3041090"/>
                    <a:gd name="connsiteX1" fmla="*/ 1755775 w 2027394"/>
                    <a:gd name="connsiteY1" fmla="*/ 1013697 h 3041090"/>
                    <a:gd name="connsiteX2" fmla="*/ 1755775 w 2027394"/>
                    <a:gd name="connsiteY2" fmla="*/ 3041090 h 3041090"/>
                    <a:gd name="connsiteX3" fmla="*/ 1306281 w 2027394"/>
                    <a:gd name="connsiteY3" fmla="*/ 2781575 h 3041090"/>
                    <a:gd name="connsiteX4" fmla="*/ 1036933 w 2027394"/>
                    <a:gd name="connsiteY4" fmla="*/ 2890177 h 3041090"/>
                    <a:gd name="connsiteX5" fmla="*/ 991541 w 2027394"/>
                    <a:gd name="connsiteY5" fmla="*/ 2599860 h 3041090"/>
                    <a:gd name="connsiteX6" fmla="*/ 0 w 2027394"/>
                    <a:gd name="connsiteY6" fmla="*/ 2027394 h 3041090"/>
                    <a:gd name="connsiteX0" fmla="*/ 1036933 w 2027394"/>
                    <a:gd name="connsiteY0" fmla="*/ 2890177 h 3041090"/>
                    <a:gd name="connsiteX1" fmla="*/ 991541 w 2027394"/>
                    <a:gd name="connsiteY1" fmla="*/ 2599860 h 3041090"/>
                    <a:gd name="connsiteX2" fmla="*/ 0 w 2027394"/>
                    <a:gd name="connsiteY2" fmla="*/ 2027394 h 3041090"/>
                    <a:gd name="connsiteX3" fmla="*/ 0 w 2027394"/>
                    <a:gd name="connsiteY3" fmla="*/ 0 h 3041090"/>
                    <a:gd name="connsiteX4" fmla="*/ 1755775 w 2027394"/>
                    <a:gd name="connsiteY4" fmla="*/ 1013697 h 3041090"/>
                    <a:gd name="connsiteX5" fmla="*/ 1755775 w 2027394"/>
                    <a:gd name="connsiteY5" fmla="*/ 3041090 h 3041090"/>
                    <a:gd name="connsiteX6" fmla="*/ 1306281 w 2027394"/>
                    <a:gd name="connsiteY6" fmla="*/ 2781575 h 3041090"/>
                    <a:gd name="connsiteX7" fmla="*/ 1128373 w 2027394"/>
                    <a:gd name="connsiteY7" fmla="*/ 2981617 h 3041090"/>
                    <a:gd name="connsiteX0" fmla="*/ 1036933 w 2027394"/>
                    <a:gd name="connsiteY0" fmla="*/ 2890177 h 3041090"/>
                    <a:gd name="connsiteX1" fmla="*/ 991541 w 2027394"/>
                    <a:gd name="connsiteY1" fmla="*/ 2599860 h 3041090"/>
                    <a:gd name="connsiteX2" fmla="*/ 0 w 2027394"/>
                    <a:gd name="connsiteY2" fmla="*/ 2027394 h 3041090"/>
                    <a:gd name="connsiteX3" fmla="*/ 0 w 2027394"/>
                    <a:gd name="connsiteY3" fmla="*/ 0 h 3041090"/>
                    <a:gd name="connsiteX4" fmla="*/ 1755775 w 2027394"/>
                    <a:gd name="connsiteY4" fmla="*/ 1013697 h 3041090"/>
                    <a:gd name="connsiteX5" fmla="*/ 1755775 w 2027394"/>
                    <a:gd name="connsiteY5" fmla="*/ 3041090 h 3041090"/>
                    <a:gd name="connsiteX6" fmla="*/ 1306281 w 2027394"/>
                    <a:gd name="connsiteY6" fmla="*/ 2781575 h 3041090"/>
                    <a:gd name="connsiteX0" fmla="*/ 991541 w 2027394"/>
                    <a:gd name="connsiteY0" fmla="*/ 2599860 h 3041090"/>
                    <a:gd name="connsiteX1" fmla="*/ 0 w 2027394"/>
                    <a:gd name="connsiteY1" fmla="*/ 2027394 h 3041090"/>
                    <a:gd name="connsiteX2" fmla="*/ 0 w 2027394"/>
                    <a:gd name="connsiteY2" fmla="*/ 0 h 3041090"/>
                    <a:gd name="connsiteX3" fmla="*/ 1755775 w 2027394"/>
                    <a:gd name="connsiteY3" fmla="*/ 1013697 h 3041090"/>
                    <a:gd name="connsiteX4" fmla="*/ 1755775 w 2027394"/>
                    <a:gd name="connsiteY4" fmla="*/ 3041090 h 3041090"/>
                    <a:gd name="connsiteX5" fmla="*/ 1306281 w 2027394"/>
                    <a:gd name="connsiteY5" fmla="*/ 2781575 h 304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394" h="3041090">
                      <a:moveTo>
                        <a:pt x="991541" y="2599860"/>
                      </a:moveTo>
                      <a:lnTo>
                        <a:pt x="0" y="2027394"/>
                      </a:lnTo>
                      <a:lnTo>
                        <a:pt x="0" y="0"/>
                      </a:lnTo>
                      <a:cubicBezTo>
                        <a:pt x="724318" y="0"/>
                        <a:pt x="1393616" y="386419"/>
                        <a:pt x="1755775" y="1013697"/>
                      </a:cubicBezTo>
                      <a:cubicBezTo>
                        <a:pt x="2117934" y="1640974"/>
                        <a:pt x="2117934" y="2413813"/>
                        <a:pt x="1755775" y="3041090"/>
                      </a:cubicBezTo>
                      <a:lnTo>
                        <a:pt x="1306281" y="2781575"/>
                      </a:lnTo>
                    </a:path>
                  </a:pathLst>
                </a:custGeom>
                <a:solidFill>
                  <a:srgbClr val="FFB900"/>
                </a:solidFill>
                <a:ln w="19050" cap="flat" cmpd="sng" algn="ctr">
                  <a:noFill/>
                  <a:prstDash val="solid"/>
                </a:ln>
                <a:effectLst/>
              </p:spPr>
              <p:txBody>
                <a:bodyPr spcFirstLastPara="0" vert="horz" wrap="square" lIns="2462344" tIns="1028023" rIns="590736" bIns="2295991" numCol="1" spcCol="1270" anchor="ctr" anchorCtr="0">
                  <a:noAutofit/>
                </a:bodyPr>
                <a:lstStyle/>
                <a:p>
                  <a:pPr marL="0" marR="0" lvl="0" indent="0" algn="ctr" defTabSz="2222500" eaLnBrk="1" fontAlgn="auto" latinLnBrk="0" hangingPunct="1">
                    <a:lnSpc>
                      <a:spcPct val="90000"/>
                    </a:lnSpc>
                    <a:spcBef>
                      <a:spcPct val="0"/>
                    </a:spcBef>
                    <a:spcAft>
                      <a:spcPct val="35000"/>
                    </a:spcAft>
                    <a:buClrTx/>
                    <a:buSzTx/>
                    <a:buFontTx/>
                    <a:buNone/>
                    <a:tabLst/>
                    <a:defRPr/>
                  </a:pPr>
                  <a:endParaRPr kumimoji="0" lang="en-US" sz="5000" b="0" i="0" u="none" strike="noStrike" kern="0" cap="none" spc="0" normalizeH="0" baseline="0" noProof="0">
                    <a:ln>
                      <a:noFill/>
                    </a:ln>
                    <a:solidFill>
                      <a:srgbClr val="FFFFFF"/>
                    </a:solidFill>
                    <a:effectLst/>
                    <a:uLnTx/>
                    <a:uFillTx/>
                  </a:endParaRPr>
                </a:p>
              </p:txBody>
            </p:sp>
            <p:sp>
              <p:nvSpPr>
                <p:cNvPr id="61" name="Freeform: Shape 130">
                  <a:extLst>
                    <a:ext uri="{FF2B5EF4-FFF2-40B4-BE49-F238E27FC236}">
                      <a16:creationId xmlns:a16="http://schemas.microsoft.com/office/drawing/2014/main" id="{2E5C1A48-5939-1E4D-8151-CC5249C3E167}"/>
                    </a:ext>
                  </a:extLst>
                </p:cNvPr>
                <p:cNvSpPr/>
                <p:nvPr/>
              </p:nvSpPr>
              <p:spPr bwMode="auto">
                <a:xfrm rot="16200000" flipH="1" flipV="1">
                  <a:off x="4007223" y="1990206"/>
                  <a:ext cx="2668926" cy="1982418"/>
                </a:xfrm>
                <a:custGeom>
                  <a:avLst/>
                  <a:gdLst>
                    <a:gd name="connsiteX0" fmla="*/ 0 w 3041091"/>
                    <a:gd name="connsiteY0" fmla="*/ 231459 h 2258853"/>
                    <a:gd name="connsiteX1" fmla="*/ 398433 w 3041091"/>
                    <a:gd name="connsiteY1" fmla="*/ 231459 h 2258853"/>
                    <a:gd name="connsiteX2" fmla="*/ 582303 w 3041091"/>
                    <a:gd name="connsiteY2" fmla="*/ 0 h 2258853"/>
                    <a:gd name="connsiteX3" fmla="*/ 766173 w 3041091"/>
                    <a:gd name="connsiteY3" fmla="*/ 231459 h 2258853"/>
                    <a:gd name="connsiteX4" fmla="*/ 2027394 w 3041091"/>
                    <a:gd name="connsiteY4" fmla="*/ 231459 h 2258853"/>
                    <a:gd name="connsiteX5" fmla="*/ 3041091 w 3041091"/>
                    <a:gd name="connsiteY5" fmla="*/ 1987234 h 2258853"/>
                    <a:gd name="connsiteX6" fmla="*/ 1013697 w 3041091"/>
                    <a:gd name="connsiteY6" fmla="*/ 1987234 h 2258853"/>
                    <a:gd name="connsiteX7" fmla="*/ 0 w 3041091"/>
                    <a:gd name="connsiteY7" fmla="*/ 231459 h 225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1091" h="2258853">
                      <a:moveTo>
                        <a:pt x="0" y="231459"/>
                      </a:moveTo>
                      <a:lnTo>
                        <a:pt x="398433" y="231459"/>
                      </a:lnTo>
                      <a:lnTo>
                        <a:pt x="582303" y="0"/>
                      </a:lnTo>
                      <a:lnTo>
                        <a:pt x="766173" y="231459"/>
                      </a:lnTo>
                      <a:lnTo>
                        <a:pt x="2027394" y="231459"/>
                      </a:lnTo>
                      <a:lnTo>
                        <a:pt x="3041091" y="1987234"/>
                      </a:lnTo>
                      <a:cubicBezTo>
                        <a:pt x="2413813" y="2349393"/>
                        <a:pt x="1640974" y="2349393"/>
                        <a:pt x="1013697" y="1987234"/>
                      </a:cubicBezTo>
                      <a:cubicBezTo>
                        <a:pt x="386420" y="1625075"/>
                        <a:pt x="0" y="955777"/>
                        <a:pt x="0" y="231459"/>
                      </a:cubicBezTo>
                      <a:close/>
                    </a:path>
                  </a:pathLst>
                </a:custGeom>
                <a:solidFill>
                  <a:srgbClr val="243A5E"/>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Freeform: Shape 131">
                  <a:extLst>
                    <a:ext uri="{FF2B5EF4-FFF2-40B4-BE49-F238E27FC236}">
                      <a16:creationId xmlns:a16="http://schemas.microsoft.com/office/drawing/2014/main" id="{D1F26A47-8427-9949-A0B7-9652F4F43278}"/>
                    </a:ext>
                  </a:extLst>
                </p:cNvPr>
                <p:cNvSpPr/>
                <p:nvPr/>
              </p:nvSpPr>
              <p:spPr bwMode="auto">
                <a:xfrm rot="19808035" flipH="1">
                  <a:off x="4798412" y="3335571"/>
                  <a:ext cx="2607121" cy="1929736"/>
                </a:xfrm>
                <a:custGeom>
                  <a:avLst/>
                  <a:gdLst>
                    <a:gd name="connsiteX0" fmla="*/ 1017799 w 3045187"/>
                    <a:gd name="connsiteY0" fmla="*/ 226590 h 2253983"/>
                    <a:gd name="connsiteX1" fmla="*/ 423666 w 3045187"/>
                    <a:gd name="connsiteY1" fmla="*/ 1250124 h 2253983"/>
                    <a:gd name="connsiteX2" fmla="*/ 509347 w 3045187"/>
                    <a:gd name="connsiteY2" fmla="*/ 1473565 h 2253983"/>
                    <a:gd name="connsiteX3" fmla="*/ 275080 w 3045187"/>
                    <a:gd name="connsiteY3" fmla="*/ 1506100 h 2253983"/>
                    <a:gd name="connsiteX4" fmla="*/ 0 w 3045187"/>
                    <a:gd name="connsiteY4" fmla="*/ 1979990 h 2253983"/>
                    <a:gd name="connsiteX5" fmla="*/ 2027389 w 3045187"/>
                    <a:gd name="connsiteY5" fmla="*/ 1984728 h 2253983"/>
                    <a:gd name="connsiteX6" fmla="*/ 3045187 w 3045187"/>
                    <a:gd name="connsiteY6" fmla="*/ 231328 h 2253983"/>
                    <a:gd name="connsiteX7" fmla="*/ 2690554 w 3045187"/>
                    <a:gd name="connsiteY7" fmla="*/ 230499 h 2253983"/>
                    <a:gd name="connsiteX8" fmla="*/ 2507447 w 3045187"/>
                    <a:gd name="connsiteY8" fmla="*/ 0 h 2253983"/>
                    <a:gd name="connsiteX9" fmla="*/ 2325018 w 3045187"/>
                    <a:gd name="connsiteY9" fmla="*/ 229645 h 2253983"/>
                    <a:gd name="connsiteX0" fmla="*/ 1017799 w 3045187"/>
                    <a:gd name="connsiteY0" fmla="*/ 226590 h 2253983"/>
                    <a:gd name="connsiteX1" fmla="*/ 423666 w 3045187"/>
                    <a:gd name="connsiteY1" fmla="*/ 1250124 h 2253983"/>
                    <a:gd name="connsiteX2" fmla="*/ 275080 w 3045187"/>
                    <a:gd name="connsiteY2" fmla="*/ 1506100 h 2253983"/>
                    <a:gd name="connsiteX3" fmla="*/ 0 w 3045187"/>
                    <a:gd name="connsiteY3" fmla="*/ 1979990 h 2253983"/>
                    <a:gd name="connsiteX4" fmla="*/ 2027389 w 3045187"/>
                    <a:gd name="connsiteY4" fmla="*/ 1984728 h 2253983"/>
                    <a:gd name="connsiteX5" fmla="*/ 3045187 w 3045187"/>
                    <a:gd name="connsiteY5" fmla="*/ 231328 h 2253983"/>
                    <a:gd name="connsiteX6" fmla="*/ 2690554 w 3045187"/>
                    <a:gd name="connsiteY6" fmla="*/ 230499 h 2253983"/>
                    <a:gd name="connsiteX7" fmla="*/ 2507447 w 3045187"/>
                    <a:gd name="connsiteY7" fmla="*/ 0 h 2253983"/>
                    <a:gd name="connsiteX8" fmla="*/ 2325018 w 3045187"/>
                    <a:gd name="connsiteY8" fmla="*/ 229645 h 2253983"/>
                    <a:gd name="connsiteX9" fmla="*/ 1017799 w 3045187"/>
                    <a:gd name="connsiteY9" fmla="*/ 226590 h 225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5187" h="2253983">
                      <a:moveTo>
                        <a:pt x="1017799" y="226590"/>
                      </a:moveTo>
                      <a:lnTo>
                        <a:pt x="423666" y="1250124"/>
                      </a:lnTo>
                      <a:lnTo>
                        <a:pt x="275080" y="1506100"/>
                      </a:lnTo>
                      <a:lnTo>
                        <a:pt x="0" y="1979990"/>
                      </a:lnTo>
                      <a:cubicBezTo>
                        <a:pt x="626431" y="2343614"/>
                        <a:pt x="1399267" y="2345420"/>
                        <a:pt x="2027389" y="1984728"/>
                      </a:cubicBezTo>
                      <a:cubicBezTo>
                        <a:pt x="2655512" y="1624036"/>
                        <a:pt x="3043495" y="955644"/>
                        <a:pt x="3045187" y="231328"/>
                      </a:cubicBezTo>
                      <a:lnTo>
                        <a:pt x="2690554" y="230499"/>
                      </a:lnTo>
                      <a:lnTo>
                        <a:pt x="2507447" y="0"/>
                      </a:lnTo>
                      <a:lnTo>
                        <a:pt x="2325018" y="229645"/>
                      </a:lnTo>
                      <a:lnTo>
                        <a:pt x="1017799" y="226590"/>
                      </a:lnTo>
                      <a:close/>
                    </a:path>
                  </a:pathLst>
                </a:cu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TextBox 134">
                  <a:extLst>
                    <a:ext uri="{FF2B5EF4-FFF2-40B4-BE49-F238E27FC236}">
                      <a16:creationId xmlns:a16="http://schemas.microsoft.com/office/drawing/2014/main" id="{5282DAB3-ED1A-1344-AC1F-284CA03F874C}"/>
                    </a:ext>
                  </a:extLst>
                </p:cNvPr>
                <p:cNvSpPr txBox="1"/>
                <p:nvPr/>
              </p:nvSpPr>
              <p:spPr>
                <a:xfrm>
                  <a:off x="4621616" y="2838045"/>
                  <a:ext cx="1169641" cy="215444"/>
                </a:xfrm>
                <a:prstGeom prst="rect">
                  <a:avLst/>
                </a:prstGeom>
                <a:noFill/>
              </p:spPr>
              <p:txBody>
                <a:bodyPr wrap="square" lIns="0" tIns="0" rIns="0" bIns="0" rtlCol="0" anchor="ctr">
                  <a:spAutoFit/>
                </a:bodyPr>
                <a:lstStyle>
                  <a:defPPr>
                    <a:defRPr lang="en-US"/>
                  </a:defPPr>
                  <a:lvl1pPr algn="r" defTabSz="609585">
                    <a:defRPr sz="1600" kern="0" spc="-49">
                      <a:ln w="3175">
                        <a:noFill/>
                      </a:ln>
                      <a:solidFill>
                        <a:schemeClr val="accent2"/>
                      </a:solidFill>
                      <a:latin typeface="+mj-lt"/>
                      <a:cs typeface="Segoe UI" pitchFamily="34" charset="0"/>
                    </a:defRPr>
                  </a:lvl1pPr>
                </a:lstStyle>
                <a:p>
                  <a:pPr marL="0" marR="0" lvl="0" indent="0" algn="ctr" defTabSz="609463"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w="3175">
                        <a:noFill/>
                      </a:ln>
                      <a:solidFill>
                        <a:srgbClr val="FFFFFF"/>
                      </a:solidFill>
                      <a:effectLst/>
                      <a:uLnTx/>
                      <a:uFillTx/>
                      <a:latin typeface="Segoe UI" panose="020B0502040204020203" pitchFamily="34" charset="0"/>
                      <a:cs typeface="Segoe UI" pitchFamily="34" charset="0"/>
                    </a:rPr>
                    <a:t>AETHER</a:t>
                  </a:r>
                  <a:endParaRPr kumimoji="0" lang="en-US" sz="1400" b="1" i="0" u="none" strike="noStrike" kern="0" cap="none" spc="300" normalizeH="0" baseline="0" noProof="0">
                    <a:ln>
                      <a:noFill/>
                    </a:ln>
                    <a:solidFill>
                      <a:srgbClr val="FFFFFF"/>
                    </a:solidFill>
                    <a:effectLst/>
                    <a:uLnTx/>
                    <a:uFillTx/>
                    <a:latin typeface="Segoe UI" panose="020B0502040204020203" pitchFamily="34" charset="0"/>
                    <a:cs typeface="Segoe UI" pitchFamily="34" charset="0"/>
                  </a:endParaRPr>
                </a:p>
              </p:txBody>
            </p:sp>
            <p:sp>
              <p:nvSpPr>
                <p:cNvPr id="64" name="TextBox 135">
                  <a:extLst>
                    <a:ext uri="{FF2B5EF4-FFF2-40B4-BE49-F238E27FC236}">
                      <a16:creationId xmlns:a16="http://schemas.microsoft.com/office/drawing/2014/main" id="{036174F3-5E57-2449-9A33-8B46A6F5E681}"/>
                    </a:ext>
                  </a:extLst>
                </p:cNvPr>
                <p:cNvSpPr txBox="1"/>
                <p:nvPr/>
              </p:nvSpPr>
              <p:spPr>
                <a:xfrm>
                  <a:off x="5373151" y="4077647"/>
                  <a:ext cx="1445695" cy="646331"/>
                </a:xfrm>
                <a:prstGeom prst="rect">
                  <a:avLst/>
                </a:prstGeom>
                <a:noFill/>
              </p:spPr>
              <p:txBody>
                <a:bodyPr wrap="square" lIns="0" tIns="0" rIns="0" bIns="0" rtlCol="0" anchor="ctr">
                  <a:spAutoFit/>
                </a:bodyPr>
                <a:lstStyle>
                  <a:defPPr>
                    <a:defRPr lang="en-US"/>
                  </a:defPPr>
                  <a:lvl1pPr algn="r" defTabSz="609585">
                    <a:defRPr sz="1600" kern="0" spc="-49">
                      <a:ln w="3175">
                        <a:noFill/>
                      </a:ln>
                      <a:solidFill>
                        <a:schemeClr val="accent2"/>
                      </a:solidFill>
                      <a:latin typeface="+mj-lt"/>
                      <a:cs typeface="Segoe UI" pitchFamily="34" charset="0"/>
                    </a:defRPr>
                  </a:lvl1pPr>
                </a:lstStyle>
                <a:p>
                  <a:pPr marL="0" marR="0" lvl="0" indent="0" algn="ctr" defTabSz="609463"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w="3175">
                        <a:noFill/>
                      </a:ln>
                      <a:solidFill>
                        <a:srgbClr val="00024D">
                          <a:lumMod val="90000"/>
                          <a:lumOff val="10000"/>
                        </a:srgbClr>
                      </a:solidFill>
                      <a:effectLst/>
                      <a:uLnTx/>
                      <a:uFillTx/>
                      <a:latin typeface="Segoe UI" panose="020B0502040204020203" pitchFamily="34" charset="0"/>
                      <a:cs typeface="Segoe UI" pitchFamily="34" charset="0"/>
                    </a:rPr>
                    <a:t>Office of Responsible AI (ORA)</a:t>
                  </a:r>
                </a:p>
              </p:txBody>
            </p:sp>
            <p:sp>
              <p:nvSpPr>
                <p:cNvPr id="65" name="Arc 64">
                  <a:extLst>
                    <a:ext uri="{FF2B5EF4-FFF2-40B4-BE49-F238E27FC236}">
                      <a16:creationId xmlns:a16="http://schemas.microsoft.com/office/drawing/2014/main" id="{DC467E0F-7FAE-FB4C-98A4-B5B5DC928CD2}"/>
                    </a:ext>
                  </a:extLst>
                </p:cNvPr>
                <p:cNvSpPr/>
                <p:nvPr/>
              </p:nvSpPr>
              <p:spPr>
                <a:xfrm>
                  <a:off x="4161302" y="1494301"/>
                  <a:ext cx="3869395" cy="3869394"/>
                </a:xfrm>
                <a:prstGeom prst="arc">
                  <a:avLst>
                    <a:gd name="adj1" fmla="val 1824319"/>
                    <a:gd name="adj2" fmla="val 1789329"/>
                  </a:avLst>
                </a:prstGeom>
                <a:noFill/>
                <a:ln w="9525" cap="flat" cmpd="sng" algn="ctr">
                  <a:solidFill>
                    <a:srgbClr val="FFFFFF">
                      <a:lumMod val="95000"/>
                    </a:srgbClr>
                  </a:solidFill>
                  <a:prstDash val="dash"/>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Isosceles Triangle 50">
                  <a:extLst>
                    <a:ext uri="{FF2B5EF4-FFF2-40B4-BE49-F238E27FC236}">
                      <a16:creationId xmlns:a16="http://schemas.microsoft.com/office/drawing/2014/main" id="{F1FC6DED-5EA1-E24D-9780-6A9254F5DB8B}"/>
                    </a:ext>
                  </a:extLst>
                </p:cNvPr>
                <p:cNvSpPr/>
                <p:nvPr/>
              </p:nvSpPr>
              <p:spPr bwMode="auto">
                <a:xfrm rot="8974629" flipH="1">
                  <a:off x="5300176" y="3775761"/>
                  <a:ext cx="316229" cy="199038"/>
                </a:xfrm>
                <a:custGeom>
                  <a:avLst/>
                  <a:gdLst>
                    <a:gd name="connsiteX0" fmla="*/ 0 w 369364"/>
                    <a:gd name="connsiteY0" fmla="*/ 232481 h 232481"/>
                    <a:gd name="connsiteX1" fmla="*/ 184682 w 369364"/>
                    <a:gd name="connsiteY1" fmla="*/ 0 h 232481"/>
                    <a:gd name="connsiteX2" fmla="*/ 369364 w 369364"/>
                    <a:gd name="connsiteY2" fmla="*/ 232481 h 232481"/>
                    <a:gd name="connsiteX3" fmla="*/ 0 w 369364"/>
                    <a:gd name="connsiteY3" fmla="*/ 232481 h 232481"/>
                    <a:gd name="connsiteX0" fmla="*/ 0 w 369364"/>
                    <a:gd name="connsiteY0" fmla="*/ 232481 h 323921"/>
                    <a:gd name="connsiteX1" fmla="*/ 184682 w 369364"/>
                    <a:gd name="connsiteY1" fmla="*/ 0 h 323921"/>
                    <a:gd name="connsiteX2" fmla="*/ 369364 w 369364"/>
                    <a:gd name="connsiteY2" fmla="*/ 232481 h 323921"/>
                    <a:gd name="connsiteX3" fmla="*/ 91440 w 369364"/>
                    <a:gd name="connsiteY3" fmla="*/ 323921 h 323921"/>
                    <a:gd name="connsiteX0" fmla="*/ 0 w 369364"/>
                    <a:gd name="connsiteY0" fmla="*/ 232481 h 232481"/>
                    <a:gd name="connsiteX1" fmla="*/ 184682 w 369364"/>
                    <a:gd name="connsiteY1" fmla="*/ 0 h 232481"/>
                    <a:gd name="connsiteX2" fmla="*/ 369364 w 369364"/>
                    <a:gd name="connsiteY2" fmla="*/ 232481 h 232481"/>
                  </a:gdLst>
                  <a:ahLst/>
                  <a:cxnLst>
                    <a:cxn ang="0">
                      <a:pos x="connsiteX0" y="connsiteY0"/>
                    </a:cxn>
                    <a:cxn ang="0">
                      <a:pos x="connsiteX1" y="connsiteY1"/>
                    </a:cxn>
                    <a:cxn ang="0">
                      <a:pos x="connsiteX2" y="connsiteY2"/>
                    </a:cxn>
                  </a:cxnLst>
                  <a:rect l="l" t="t" r="r" b="b"/>
                  <a:pathLst>
                    <a:path w="369364" h="232481">
                      <a:moveTo>
                        <a:pt x="0" y="232481"/>
                      </a:moveTo>
                      <a:lnTo>
                        <a:pt x="184682" y="0"/>
                      </a:lnTo>
                      <a:lnTo>
                        <a:pt x="369364" y="232481"/>
                      </a:lnTo>
                    </a:path>
                  </a:pathLst>
                </a:custGeom>
                <a:solidFill>
                  <a:srgbClr val="243A5E"/>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Isosceles Triangle 50">
                  <a:extLst>
                    <a:ext uri="{FF2B5EF4-FFF2-40B4-BE49-F238E27FC236}">
                      <a16:creationId xmlns:a16="http://schemas.microsoft.com/office/drawing/2014/main" id="{DAE7166A-987A-7E4D-97A0-0447566D0FF2}"/>
                    </a:ext>
                  </a:extLst>
                </p:cNvPr>
                <p:cNvSpPr/>
                <p:nvPr/>
              </p:nvSpPr>
              <p:spPr bwMode="auto">
                <a:xfrm rot="1800935" flipH="1">
                  <a:off x="6610162" y="3653308"/>
                  <a:ext cx="316229" cy="199038"/>
                </a:xfrm>
                <a:custGeom>
                  <a:avLst/>
                  <a:gdLst>
                    <a:gd name="connsiteX0" fmla="*/ 0 w 369364"/>
                    <a:gd name="connsiteY0" fmla="*/ 232481 h 232481"/>
                    <a:gd name="connsiteX1" fmla="*/ 184682 w 369364"/>
                    <a:gd name="connsiteY1" fmla="*/ 0 h 232481"/>
                    <a:gd name="connsiteX2" fmla="*/ 369364 w 369364"/>
                    <a:gd name="connsiteY2" fmla="*/ 232481 h 232481"/>
                    <a:gd name="connsiteX3" fmla="*/ 0 w 369364"/>
                    <a:gd name="connsiteY3" fmla="*/ 232481 h 232481"/>
                    <a:gd name="connsiteX0" fmla="*/ 0 w 369364"/>
                    <a:gd name="connsiteY0" fmla="*/ 232481 h 323921"/>
                    <a:gd name="connsiteX1" fmla="*/ 184682 w 369364"/>
                    <a:gd name="connsiteY1" fmla="*/ 0 h 323921"/>
                    <a:gd name="connsiteX2" fmla="*/ 369364 w 369364"/>
                    <a:gd name="connsiteY2" fmla="*/ 232481 h 323921"/>
                    <a:gd name="connsiteX3" fmla="*/ 91440 w 369364"/>
                    <a:gd name="connsiteY3" fmla="*/ 323921 h 323921"/>
                    <a:gd name="connsiteX0" fmla="*/ 0 w 369364"/>
                    <a:gd name="connsiteY0" fmla="*/ 232481 h 232481"/>
                    <a:gd name="connsiteX1" fmla="*/ 184682 w 369364"/>
                    <a:gd name="connsiteY1" fmla="*/ 0 h 232481"/>
                    <a:gd name="connsiteX2" fmla="*/ 369364 w 369364"/>
                    <a:gd name="connsiteY2" fmla="*/ 232481 h 232481"/>
                  </a:gdLst>
                  <a:ahLst/>
                  <a:cxnLst>
                    <a:cxn ang="0">
                      <a:pos x="connsiteX0" y="connsiteY0"/>
                    </a:cxn>
                    <a:cxn ang="0">
                      <a:pos x="connsiteX1" y="connsiteY1"/>
                    </a:cxn>
                    <a:cxn ang="0">
                      <a:pos x="connsiteX2" y="connsiteY2"/>
                    </a:cxn>
                  </a:cxnLst>
                  <a:rect l="l" t="t" r="r" b="b"/>
                  <a:pathLst>
                    <a:path w="369364" h="232481">
                      <a:moveTo>
                        <a:pt x="0" y="232481"/>
                      </a:moveTo>
                      <a:lnTo>
                        <a:pt x="184682" y="0"/>
                      </a:lnTo>
                      <a:lnTo>
                        <a:pt x="369364" y="232481"/>
                      </a:lnTo>
                    </a:path>
                  </a:pathLst>
                </a:cu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50">
                  <a:extLst>
                    <a:ext uri="{FF2B5EF4-FFF2-40B4-BE49-F238E27FC236}">
                      <a16:creationId xmlns:a16="http://schemas.microsoft.com/office/drawing/2014/main" id="{026592F2-494E-D34D-AA39-572ABA1461D9}"/>
                    </a:ext>
                  </a:extLst>
                </p:cNvPr>
                <p:cNvSpPr/>
                <p:nvPr/>
              </p:nvSpPr>
              <p:spPr bwMode="auto">
                <a:xfrm rot="12574629" flipH="1">
                  <a:off x="6986521" y="4027300"/>
                  <a:ext cx="320567" cy="199038"/>
                </a:xfrm>
                <a:custGeom>
                  <a:avLst/>
                  <a:gdLst>
                    <a:gd name="connsiteX0" fmla="*/ 0 w 369364"/>
                    <a:gd name="connsiteY0" fmla="*/ 232481 h 232481"/>
                    <a:gd name="connsiteX1" fmla="*/ 184682 w 369364"/>
                    <a:gd name="connsiteY1" fmla="*/ 0 h 232481"/>
                    <a:gd name="connsiteX2" fmla="*/ 369364 w 369364"/>
                    <a:gd name="connsiteY2" fmla="*/ 232481 h 232481"/>
                    <a:gd name="connsiteX3" fmla="*/ 0 w 369364"/>
                    <a:gd name="connsiteY3" fmla="*/ 232481 h 232481"/>
                    <a:gd name="connsiteX0" fmla="*/ 0 w 369364"/>
                    <a:gd name="connsiteY0" fmla="*/ 232481 h 323921"/>
                    <a:gd name="connsiteX1" fmla="*/ 184682 w 369364"/>
                    <a:gd name="connsiteY1" fmla="*/ 0 h 323921"/>
                    <a:gd name="connsiteX2" fmla="*/ 369364 w 369364"/>
                    <a:gd name="connsiteY2" fmla="*/ 232481 h 323921"/>
                    <a:gd name="connsiteX3" fmla="*/ 91440 w 369364"/>
                    <a:gd name="connsiteY3" fmla="*/ 323921 h 323921"/>
                    <a:gd name="connsiteX0" fmla="*/ 0 w 369364"/>
                    <a:gd name="connsiteY0" fmla="*/ 232481 h 232481"/>
                    <a:gd name="connsiteX1" fmla="*/ 184682 w 369364"/>
                    <a:gd name="connsiteY1" fmla="*/ 0 h 232481"/>
                    <a:gd name="connsiteX2" fmla="*/ 369364 w 369364"/>
                    <a:gd name="connsiteY2" fmla="*/ 232481 h 232481"/>
                  </a:gdLst>
                  <a:ahLst/>
                  <a:cxnLst>
                    <a:cxn ang="0">
                      <a:pos x="connsiteX0" y="connsiteY0"/>
                    </a:cxn>
                    <a:cxn ang="0">
                      <a:pos x="connsiteX1" y="connsiteY1"/>
                    </a:cxn>
                    <a:cxn ang="0">
                      <a:pos x="connsiteX2" y="connsiteY2"/>
                    </a:cxn>
                  </a:cxnLst>
                  <a:rect l="l" t="t" r="r" b="b"/>
                  <a:pathLst>
                    <a:path w="369364" h="232481">
                      <a:moveTo>
                        <a:pt x="0" y="232481"/>
                      </a:moveTo>
                      <a:lnTo>
                        <a:pt x="184682" y="0"/>
                      </a:lnTo>
                      <a:lnTo>
                        <a:pt x="369364" y="232481"/>
                      </a:lnTo>
                    </a:path>
                  </a:pathLst>
                </a:cu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Oval 155">
                  <a:extLst>
                    <a:ext uri="{FF2B5EF4-FFF2-40B4-BE49-F238E27FC236}">
                      <a16:creationId xmlns:a16="http://schemas.microsoft.com/office/drawing/2014/main" id="{455C0148-5DF0-5D4C-B954-345756BC0472}"/>
                    </a:ext>
                  </a:extLst>
                </p:cNvPr>
                <p:cNvSpPr/>
                <p:nvPr/>
              </p:nvSpPr>
              <p:spPr bwMode="auto">
                <a:xfrm>
                  <a:off x="5622765" y="2959284"/>
                  <a:ext cx="939431" cy="939431"/>
                </a:xfrm>
                <a:prstGeom prst="ellipse">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Segoe UI" pitchFamily="34" charset="0"/>
                      <a:cs typeface="Segoe UI" pitchFamily="34" charset="0"/>
                    </a:rPr>
                    <a:t>Responsible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Segoe UI" pitchFamily="34" charset="0"/>
                      <a:cs typeface="Segoe UI" pitchFamily="34" charset="0"/>
                    </a:rPr>
                    <a:t> AI Council</a:t>
                  </a:r>
                </a:p>
              </p:txBody>
            </p:sp>
            <p:sp>
              <p:nvSpPr>
                <p:cNvPr id="70" name="Isosceles Triangle 50">
                  <a:extLst>
                    <a:ext uri="{FF2B5EF4-FFF2-40B4-BE49-F238E27FC236}">
                      <a16:creationId xmlns:a16="http://schemas.microsoft.com/office/drawing/2014/main" id="{C03EE0B2-6756-4445-97F0-BC29B844E2A7}"/>
                    </a:ext>
                  </a:extLst>
                </p:cNvPr>
                <p:cNvSpPr/>
                <p:nvPr/>
              </p:nvSpPr>
              <p:spPr bwMode="auto">
                <a:xfrm rot="16200000" flipH="1">
                  <a:off x="5887849" y="2518934"/>
                  <a:ext cx="316229" cy="199038"/>
                </a:xfrm>
                <a:custGeom>
                  <a:avLst/>
                  <a:gdLst>
                    <a:gd name="connsiteX0" fmla="*/ 0 w 369364"/>
                    <a:gd name="connsiteY0" fmla="*/ 232481 h 232481"/>
                    <a:gd name="connsiteX1" fmla="*/ 184682 w 369364"/>
                    <a:gd name="connsiteY1" fmla="*/ 0 h 232481"/>
                    <a:gd name="connsiteX2" fmla="*/ 369364 w 369364"/>
                    <a:gd name="connsiteY2" fmla="*/ 232481 h 232481"/>
                    <a:gd name="connsiteX3" fmla="*/ 0 w 369364"/>
                    <a:gd name="connsiteY3" fmla="*/ 232481 h 232481"/>
                    <a:gd name="connsiteX0" fmla="*/ 0 w 369364"/>
                    <a:gd name="connsiteY0" fmla="*/ 232481 h 323921"/>
                    <a:gd name="connsiteX1" fmla="*/ 184682 w 369364"/>
                    <a:gd name="connsiteY1" fmla="*/ 0 h 323921"/>
                    <a:gd name="connsiteX2" fmla="*/ 369364 w 369364"/>
                    <a:gd name="connsiteY2" fmla="*/ 232481 h 323921"/>
                    <a:gd name="connsiteX3" fmla="*/ 91440 w 369364"/>
                    <a:gd name="connsiteY3" fmla="*/ 323921 h 323921"/>
                    <a:gd name="connsiteX0" fmla="*/ 0 w 369364"/>
                    <a:gd name="connsiteY0" fmla="*/ 232481 h 232481"/>
                    <a:gd name="connsiteX1" fmla="*/ 184682 w 369364"/>
                    <a:gd name="connsiteY1" fmla="*/ 0 h 232481"/>
                    <a:gd name="connsiteX2" fmla="*/ 369364 w 369364"/>
                    <a:gd name="connsiteY2" fmla="*/ 232481 h 232481"/>
                  </a:gdLst>
                  <a:ahLst/>
                  <a:cxnLst>
                    <a:cxn ang="0">
                      <a:pos x="connsiteX0" y="connsiteY0"/>
                    </a:cxn>
                    <a:cxn ang="0">
                      <a:pos x="connsiteX1" y="connsiteY1"/>
                    </a:cxn>
                    <a:cxn ang="0">
                      <a:pos x="connsiteX2" y="connsiteY2"/>
                    </a:cxn>
                  </a:cxnLst>
                  <a:rect l="l" t="t" r="r" b="b"/>
                  <a:pathLst>
                    <a:path w="369364" h="232481">
                      <a:moveTo>
                        <a:pt x="0" y="232481"/>
                      </a:moveTo>
                      <a:lnTo>
                        <a:pt x="184682" y="0"/>
                      </a:lnTo>
                      <a:lnTo>
                        <a:pt x="369364" y="232481"/>
                      </a:lnTo>
                    </a:path>
                  </a:pathLst>
                </a:cu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Isosceles Triangle 50">
                  <a:extLst>
                    <a:ext uri="{FF2B5EF4-FFF2-40B4-BE49-F238E27FC236}">
                      <a16:creationId xmlns:a16="http://schemas.microsoft.com/office/drawing/2014/main" id="{B2D722D4-A7E3-8B4D-A974-C1D6667082E7}"/>
                    </a:ext>
                  </a:extLst>
                </p:cNvPr>
                <p:cNvSpPr/>
                <p:nvPr/>
              </p:nvSpPr>
              <p:spPr bwMode="auto">
                <a:xfrm rot="5400000" flipH="1">
                  <a:off x="6001503" y="2050054"/>
                  <a:ext cx="316229" cy="199038"/>
                </a:xfrm>
                <a:custGeom>
                  <a:avLst/>
                  <a:gdLst>
                    <a:gd name="connsiteX0" fmla="*/ 0 w 369364"/>
                    <a:gd name="connsiteY0" fmla="*/ 232481 h 232481"/>
                    <a:gd name="connsiteX1" fmla="*/ 184682 w 369364"/>
                    <a:gd name="connsiteY1" fmla="*/ 0 h 232481"/>
                    <a:gd name="connsiteX2" fmla="*/ 369364 w 369364"/>
                    <a:gd name="connsiteY2" fmla="*/ 232481 h 232481"/>
                    <a:gd name="connsiteX3" fmla="*/ 0 w 369364"/>
                    <a:gd name="connsiteY3" fmla="*/ 232481 h 232481"/>
                    <a:gd name="connsiteX0" fmla="*/ 0 w 369364"/>
                    <a:gd name="connsiteY0" fmla="*/ 232481 h 323921"/>
                    <a:gd name="connsiteX1" fmla="*/ 184682 w 369364"/>
                    <a:gd name="connsiteY1" fmla="*/ 0 h 323921"/>
                    <a:gd name="connsiteX2" fmla="*/ 369364 w 369364"/>
                    <a:gd name="connsiteY2" fmla="*/ 232481 h 323921"/>
                    <a:gd name="connsiteX3" fmla="*/ 91440 w 369364"/>
                    <a:gd name="connsiteY3" fmla="*/ 323921 h 323921"/>
                    <a:gd name="connsiteX0" fmla="*/ 0 w 369364"/>
                    <a:gd name="connsiteY0" fmla="*/ 232481 h 232481"/>
                    <a:gd name="connsiteX1" fmla="*/ 184682 w 369364"/>
                    <a:gd name="connsiteY1" fmla="*/ 0 h 232481"/>
                    <a:gd name="connsiteX2" fmla="*/ 369364 w 369364"/>
                    <a:gd name="connsiteY2" fmla="*/ 232481 h 232481"/>
                  </a:gdLst>
                  <a:ahLst/>
                  <a:cxnLst>
                    <a:cxn ang="0">
                      <a:pos x="connsiteX0" y="connsiteY0"/>
                    </a:cxn>
                    <a:cxn ang="0">
                      <a:pos x="connsiteX1" y="connsiteY1"/>
                    </a:cxn>
                    <a:cxn ang="0">
                      <a:pos x="connsiteX2" y="connsiteY2"/>
                    </a:cxn>
                  </a:cxnLst>
                  <a:rect l="l" t="t" r="r" b="b"/>
                  <a:pathLst>
                    <a:path w="369364" h="232481">
                      <a:moveTo>
                        <a:pt x="0" y="232481"/>
                      </a:moveTo>
                      <a:lnTo>
                        <a:pt x="184682" y="0"/>
                      </a:lnTo>
                      <a:lnTo>
                        <a:pt x="369364" y="232481"/>
                      </a:lnTo>
                    </a:path>
                  </a:pathLst>
                </a:custGeom>
                <a:solidFill>
                  <a:srgbClr val="243A5E"/>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6">
                  <a:extLst>
                    <a:ext uri="{FF2B5EF4-FFF2-40B4-BE49-F238E27FC236}">
                      <a16:creationId xmlns:a16="http://schemas.microsoft.com/office/drawing/2014/main" id="{B0D36AE7-5540-FB47-ACC4-3101797A35F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5596" t="23959" r="20856" b="39178"/>
                <a:stretch/>
              </p:blipFill>
              <p:spPr>
                <a:xfrm>
                  <a:off x="6579365" y="2786295"/>
                  <a:ext cx="825662" cy="232823"/>
                </a:xfrm>
                <a:prstGeom prst="rect">
                  <a:avLst/>
                </a:prstGeom>
              </p:spPr>
            </p:pic>
          </p:grpSp>
        </p:grpSp>
      </p:grpSp>
    </p:spTree>
    <p:extLst>
      <p:ext uri="{BB962C8B-B14F-4D97-AF65-F5344CB8AC3E}">
        <p14:creationId xmlns:p14="http://schemas.microsoft.com/office/powerpoint/2010/main" val="36514800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F9A1-609D-414B-BE6F-119AE1E49ED0}"/>
              </a:ext>
            </a:extLst>
          </p:cNvPr>
          <p:cNvSpPr>
            <a:spLocks noGrp="1"/>
          </p:cNvSpPr>
          <p:nvPr>
            <p:ph type="title"/>
          </p:nvPr>
        </p:nvSpPr>
        <p:spPr/>
        <p:txBody>
          <a:bodyPr/>
          <a:lstStyle/>
          <a:p>
            <a:r>
              <a:rPr lang="ja-JP" altLang="en-US" b="1"/>
              <a:t>機械学習モデルの理解</a:t>
            </a:r>
          </a:p>
        </p:txBody>
      </p:sp>
      <p:pic>
        <p:nvPicPr>
          <p:cNvPr id="49" name="Graphic 48">
            <a:extLst>
              <a:ext uri="{FF2B5EF4-FFF2-40B4-BE49-F238E27FC236}">
                <a16:creationId xmlns:a16="http://schemas.microsoft.com/office/drawing/2014/main" id="{B470AF98-D594-9E47-A0EE-900C499FE3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0723" y="2464540"/>
            <a:ext cx="359518" cy="359516"/>
          </a:xfrm>
          <a:prstGeom prst="rect">
            <a:avLst/>
          </a:prstGeom>
        </p:spPr>
      </p:pic>
      <p:sp>
        <p:nvSpPr>
          <p:cNvPr id="50" name="Right Triangle 49">
            <a:extLst>
              <a:ext uri="{FF2B5EF4-FFF2-40B4-BE49-F238E27FC236}">
                <a16:creationId xmlns:a16="http://schemas.microsoft.com/office/drawing/2014/main" id="{E84CA042-516F-9147-A3D6-1C784E0EA082}"/>
              </a:ext>
            </a:extLst>
          </p:cNvPr>
          <p:cNvSpPr/>
          <p:nvPr/>
        </p:nvSpPr>
        <p:spPr bwMode="auto">
          <a:xfrm rot="16200000">
            <a:off x="7322950" y="2395480"/>
            <a:ext cx="434410" cy="551085"/>
          </a:xfrm>
          <a:prstGeom prst="r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defTabSz="950846" eaLnBrk="1" fontAlgn="base" latinLnBrk="0" hangingPunct="1">
              <a:lnSpc>
                <a:spcPct val="100000"/>
              </a:lnSpc>
              <a:spcBef>
                <a:spcPct val="0"/>
              </a:spcBef>
              <a:spcAft>
                <a:spcPct val="0"/>
              </a:spcAft>
              <a:buClrTx/>
              <a:buSzTx/>
              <a:buFontTx/>
              <a:buNone/>
              <a:tabLst/>
              <a:defRPr/>
            </a:pPr>
            <a:endParaRPr kumimoji="0" lang="ja-JP" altLang="en-US" sz="2040" b="0" i="0" u="none" strike="noStrike" kern="0" cap="none" spc="0" normalizeH="0" baseline="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1" name="TextBox 50">
            <a:extLst>
              <a:ext uri="{FF2B5EF4-FFF2-40B4-BE49-F238E27FC236}">
                <a16:creationId xmlns:a16="http://schemas.microsoft.com/office/drawing/2014/main" id="{ADB2BFF3-F04B-074E-B9DA-1247E6671FF0}"/>
              </a:ext>
            </a:extLst>
          </p:cNvPr>
          <p:cNvSpPr txBox="1"/>
          <p:nvPr/>
        </p:nvSpPr>
        <p:spPr>
          <a:xfrm>
            <a:off x="4261337" y="2355577"/>
            <a:ext cx="2678773" cy="1065484"/>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InterpretML</a:t>
            </a:r>
            <a:endParaRPr lang="ja-JP" altLang="en-US"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モデルの解釈とデバッグ</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a:p>
            <a:pPr defTabSz="932296">
              <a:defRPr/>
            </a:pPr>
            <a:r>
              <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What-if </a:t>
            </a: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分析</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a:p>
            <a:pPr defTabSz="932296">
              <a:defRPr/>
            </a:pP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2" name="TextBox 51">
            <a:extLst>
              <a:ext uri="{FF2B5EF4-FFF2-40B4-BE49-F238E27FC236}">
                <a16:creationId xmlns:a16="http://schemas.microsoft.com/office/drawing/2014/main" id="{AC0E8651-814C-2346-B165-FD6C642E00F7}"/>
              </a:ext>
            </a:extLst>
          </p:cNvPr>
          <p:cNvSpPr txBox="1"/>
          <p:nvPr/>
        </p:nvSpPr>
        <p:spPr>
          <a:xfrm>
            <a:off x="1461451" y="2355577"/>
            <a:ext cx="2336163" cy="638376"/>
          </a:xfrm>
          <a:prstGeom prst="rect">
            <a:avLst/>
          </a:prstGeom>
          <a:noFill/>
        </p:spPr>
        <p:txBody>
          <a:bodyPr wrap="square" lIns="0" rIns="0" rtlCol="0">
            <a:spAutoFit/>
          </a:bodyPr>
          <a:lstStyle/>
          <a:p>
            <a:pPr defTabSz="932296">
              <a:defRPr/>
            </a:pPr>
            <a:r>
              <a:rPr lang="en-US" altLang="ja-JP" sz="2040" b="1" dirty="0" err="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Fairlearn</a:t>
            </a:r>
            <a:endParaRPr lang="en-US" altLang="ja-JP" sz="2040" b="1" dirty="0">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公平性の評価</a:t>
            </a:r>
            <a:endParaRPr lang="en-US" altLang="ja-JP" sz="1428" dirty="0">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3" name="TextBox 52">
            <a:extLst>
              <a:ext uri="{FF2B5EF4-FFF2-40B4-BE49-F238E27FC236}">
                <a16:creationId xmlns:a16="http://schemas.microsoft.com/office/drawing/2014/main" id="{3EFB6B6F-CAA1-BB4D-A9D9-1C792946D31F}"/>
              </a:ext>
            </a:extLst>
          </p:cNvPr>
          <p:cNvSpPr txBox="1"/>
          <p:nvPr/>
        </p:nvSpPr>
        <p:spPr>
          <a:xfrm>
            <a:off x="7771746" y="2355577"/>
            <a:ext cx="3546936" cy="626005"/>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Fairlearn</a:t>
            </a: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公平性を是正するアルゴリズム</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4" name="TextBox 53">
            <a:extLst>
              <a:ext uri="{FF2B5EF4-FFF2-40B4-BE49-F238E27FC236}">
                <a16:creationId xmlns:a16="http://schemas.microsoft.com/office/drawing/2014/main" id="{B59DA5E6-C67A-B144-B573-74399256491F}"/>
              </a:ext>
            </a:extLst>
          </p:cNvPr>
          <p:cNvSpPr txBox="1"/>
          <p:nvPr/>
        </p:nvSpPr>
        <p:spPr>
          <a:xfrm>
            <a:off x="1461451" y="3342717"/>
            <a:ext cx="3107756" cy="638376"/>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Error-Analysis</a:t>
            </a: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誤差分析</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5" name="TextBox 54">
            <a:extLst>
              <a:ext uri="{FF2B5EF4-FFF2-40B4-BE49-F238E27FC236}">
                <a16:creationId xmlns:a16="http://schemas.microsoft.com/office/drawing/2014/main" id="{A37E93C5-6F08-4B47-B5C8-66AA4E786049}"/>
              </a:ext>
            </a:extLst>
          </p:cNvPr>
          <p:cNvSpPr txBox="1"/>
          <p:nvPr/>
        </p:nvSpPr>
        <p:spPr>
          <a:xfrm>
            <a:off x="4261335" y="4329854"/>
            <a:ext cx="3559567" cy="638376"/>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Exploratory-Data-Analysis</a:t>
            </a: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データセットの特性を理解する</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6" name="TextBox 55">
            <a:extLst>
              <a:ext uri="{FF2B5EF4-FFF2-40B4-BE49-F238E27FC236}">
                <a16:creationId xmlns:a16="http://schemas.microsoft.com/office/drawing/2014/main" id="{4332A6DA-0757-2C44-A983-CC5983DB4BD0}"/>
              </a:ext>
            </a:extLst>
          </p:cNvPr>
          <p:cNvSpPr txBox="1"/>
          <p:nvPr/>
        </p:nvSpPr>
        <p:spPr>
          <a:xfrm>
            <a:off x="7740479" y="3342716"/>
            <a:ext cx="2941520" cy="626005"/>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Data-Enhancements</a:t>
            </a: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データセットを補強しモデルを再学習する</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7" name="TextBox 56">
            <a:extLst>
              <a:ext uri="{FF2B5EF4-FFF2-40B4-BE49-F238E27FC236}">
                <a16:creationId xmlns:a16="http://schemas.microsoft.com/office/drawing/2014/main" id="{D4A16A47-88A4-F744-BB23-F9D0D665E426}"/>
              </a:ext>
            </a:extLst>
          </p:cNvPr>
          <p:cNvSpPr txBox="1"/>
          <p:nvPr/>
        </p:nvSpPr>
        <p:spPr>
          <a:xfrm>
            <a:off x="4261335" y="3342716"/>
            <a:ext cx="2941521" cy="939937"/>
          </a:xfrm>
          <a:prstGeom prst="rect">
            <a:avLst/>
          </a:prstGeom>
          <a:noFill/>
        </p:spPr>
        <p:txBody>
          <a:bodyPr wrap="square" lIns="0" rIns="0" rtlCol="0">
            <a:spAutoFit/>
          </a:bodyPr>
          <a:lstStyle/>
          <a:p>
            <a:pPr defTabSz="932296">
              <a:defRPr/>
            </a:pP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Counterfactual Analysis</a:t>
            </a:r>
            <a:r>
              <a:rPr lang="ja-JP" altLang="en-US"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 </a:t>
            </a: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a:t>
            </a:r>
            <a:r>
              <a:rPr lang="en-US" altLang="ja-JP" sz="2040" b="1" err="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DiCE</a:t>
            </a:r>
            <a:r>
              <a:rPr lang="en-US" altLang="ja-JP" sz="2040" b="1">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a:t>
            </a:r>
          </a:p>
          <a:p>
            <a:pPr defTabSz="932296">
              <a:defRPr/>
            </a:pPr>
            <a:r>
              <a:rPr lang="ja-JP" altLang="en-US"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rPr>
              <a:t>デバッグのための反事実仮想の説明</a:t>
            </a:r>
            <a:endParaRPr lang="en-US" altLang="ja-JP" sz="1428">
              <a:solidFill>
                <a:prstClr val="black"/>
              </a:solidFill>
              <a:latin typeface="Yu Gothic UI" panose="020B0500000000000000" pitchFamily="34" charset="-128"/>
              <a:ea typeface="Yu Gothic UI" panose="020B0500000000000000" pitchFamily="34" charset="-128"/>
              <a:cs typeface="Segoe UI Light" panose="020B0502040204020203" pitchFamily="34" charset="0"/>
            </a:endParaRPr>
          </a:p>
        </p:txBody>
      </p:sp>
      <p:sp>
        <p:nvSpPr>
          <p:cNvPr id="58" name="Rectangle 57">
            <a:extLst>
              <a:ext uri="{FF2B5EF4-FFF2-40B4-BE49-F238E27FC236}">
                <a16:creationId xmlns:a16="http://schemas.microsoft.com/office/drawing/2014/main" id="{E366A6CC-4EA7-CA44-A6CD-DE2D189E1879}"/>
              </a:ext>
            </a:extLst>
          </p:cNvPr>
          <p:cNvSpPr/>
          <p:nvPr/>
        </p:nvSpPr>
        <p:spPr>
          <a:xfrm>
            <a:off x="1088661" y="1680996"/>
            <a:ext cx="2358033" cy="542323"/>
          </a:xfrm>
          <a:prstGeom prst="rect">
            <a:avLst/>
          </a:prstGeom>
        </p:spPr>
        <p:txBody>
          <a:bodyPr wrap="square" lIns="0">
            <a:spAutoFit/>
          </a:bodyPr>
          <a:lstStyle/>
          <a:p>
            <a:pPr defTabSz="932205">
              <a:defRPr/>
            </a:pPr>
            <a:r>
              <a:rPr lang="ja-JP" altLang="en-US" sz="2800" b="1">
                <a:solidFill>
                  <a:srgbClr val="0078D4"/>
                </a:solidFill>
                <a:latin typeface="Yu Gothic UI" panose="020B0500000000000000" pitchFamily="34" charset="-128"/>
                <a:ea typeface="Yu Gothic UI" panose="020B0500000000000000" pitchFamily="34" charset="-128"/>
              </a:rPr>
              <a:t>特定</a:t>
            </a:r>
          </a:p>
        </p:txBody>
      </p:sp>
      <p:sp>
        <p:nvSpPr>
          <p:cNvPr id="59" name="Rectangle 58">
            <a:extLst>
              <a:ext uri="{FF2B5EF4-FFF2-40B4-BE49-F238E27FC236}">
                <a16:creationId xmlns:a16="http://schemas.microsoft.com/office/drawing/2014/main" id="{F0D59756-5C7B-254C-B088-315A1E00BA80}"/>
              </a:ext>
            </a:extLst>
          </p:cNvPr>
          <p:cNvSpPr/>
          <p:nvPr/>
        </p:nvSpPr>
        <p:spPr>
          <a:xfrm>
            <a:off x="3899546" y="1681781"/>
            <a:ext cx="3402353" cy="542323"/>
          </a:xfrm>
          <a:prstGeom prst="rect">
            <a:avLst/>
          </a:prstGeom>
        </p:spPr>
        <p:txBody>
          <a:bodyPr wrap="square" lIns="0">
            <a:spAutoFit/>
          </a:bodyPr>
          <a:lstStyle/>
          <a:p>
            <a:pPr defTabSz="932205">
              <a:defRPr/>
            </a:pPr>
            <a:r>
              <a:rPr lang="ja-JP" altLang="en-US" sz="2800" b="1">
                <a:solidFill>
                  <a:srgbClr val="0078D4"/>
                </a:solidFill>
                <a:latin typeface="Yu Gothic UI" panose="020B0500000000000000" pitchFamily="34" charset="-128"/>
                <a:ea typeface="Yu Gothic UI" panose="020B0500000000000000" pitchFamily="34" charset="-128"/>
              </a:rPr>
              <a:t>診断</a:t>
            </a:r>
          </a:p>
        </p:txBody>
      </p:sp>
      <p:sp>
        <p:nvSpPr>
          <p:cNvPr id="60" name="Rectangle 59">
            <a:extLst>
              <a:ext uri="{FF2B5EF4-FFF2-40B4-BE49-F238E27FC236}">
                <a16:creationId xmlns:a16="http://schemas.microsoft.com/office/drawing/2014/main" id="{C986E1E4-1823-CA45-A94A-1B3A6564FBC1}"/>
              </a:ext>
            </a:extLst>
          </p:cNvPr>
          <p:cNvSpPr/>
          <p:nvPr/>
        </p:nvSpPr>
        <p:spPr>
          <a:xfrm>
            <a:off x="7284227" y="1666803"/>
            <a:ext cx="2708439" cy="531812"/>
          </a:xfrm>
          <a:prstGeom prst="rect">
            <a:avLst/>
          </a:prstGeom>
        </p:spPr>
        <p:txBody>
          <a:bodyPr wrap="square" lIns="0">
            <a:spAutoFit/>
          </a:bodyPr>
          <a:lstStyle/>
          <a:p>
            <a:pPr defTabSz="932205">
              <a:defRPr/>
            </a:pPr>
            <a:r>
              <a:rPr lang="ja-JP" altLang="en-US" sz="2800" b="1">
                <a:solidFill>
                  <a:srgbClr val="0078D4"/>
                </a:solidFill>
                <a:latin typeface="Yu Gothic UI" panose="020B0500000000000000" pitchFamily="34" charset="-128"/>
                <a:ea typeface="Yu Gothic UI" panose="020B0500000000000000" pitchFamily="34" charset="-128"/>
              </a:rPr>
              <a:t>緩和</a:t>
            </a:r>
          </a:p>
        </p:txBody>
      </p:sp>
      <p:grpSp>
        <p:nvGrpSpPr>
          <p:cNvPr id="61" name="Group 60">
            <a:extLst>
              <a:ext uri="{FF2B5EF4-FFF2-40B4-BE49-F238E27FC236}">
                <a16:creationId xmlns:a16="http://schemas.microsoft.com/office/drawing/2014/main" id="{0339DF1F-1BCD-C848-A5EB-EF9F8BD65702}"/>
              </a:ext>
            </a:extLst>
          </p:cNvPr>
          <p:cNvGrpSpPr/>
          <p:nvPr/>
        </p:nvGrpSpPr>
        <p:grpSpPr>
          <a:xfrm>
            <a:off x="1786974" y="5053128"/>
            <a:ext cx="8801513" cy="552469"/>
            <a:chOff x="1609513" y="4696483"/>
            <a:chExt cx="8630942" cy="869660"/>
          </a:xfrm>
        </p:grpSpPr>
        <p:cxnSp>
          <p:nvCxnSpPr>
            <p:cNvPr id="62" name="Straight Connector 61">
              <a:extLst>
                <a:ext uri="{FF2B5EF4-FFF2-40B4-BE49-F238E27FC236}">
                  <a16:creationId xmlns:a16="http://schemas.microsoft.com/office/drawing/2014/main" id="{37C921FD-5F3A-0B44-9688-26530B5149AA}"/>
                </a:ext>
              </a:extLst>
            </p:cNvPr>
            <p:cNvCxnSpPr>
              <a:cxnSpLocks/>
            </p:cNvCxnSpPr>
            <p:nvPr/>
          </p:nvCxnSpPr>
          <p:spPr>
            <a:xfrm>
              <a:off x="10226568" y="4703343"/>
              <a:ext cx="0" cy="862799"/>
            </a:xfrm>
            <a:prstGeom prst="line">
              <a:avLst/>
            </a:prstGeom>
            <a:noFill/>
            <a:ln w="19050" cap="flat" cmpd="sng" algn="ctr">
              <a:solidFill>
                <a:srgbClr val="FFFFFF">
                  <a:lumMod val="85000"/>
                </a:srgbClr>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9AAE95D2-1EDD-CE4B-84D3-2035566A4A82}"/>
                </a:ext>
              </a:extLst>
            </p:cNvPr>
            <p:cNvCxnSpPr>
              <a:cxnSpLocks/>
            </p:cNvCxnSpPr>
            <p:nvPr/>
          </p:nvCxnSpPr>
          <p:spPr>
            <a:xfrm flipH="1">
              <a:off x="1749258" y="5566143"/>
              <a:ext cx="8491197" cy="0"/>
            </a:xfrm>
            <a:prstGeom prst="line">
              <a:avLst/>
            </a:prstGeom>
            <a:noFill/>
            <a:ln w="19050" cap="flat" cmpd="sng" algn="ctr">
              <a:solidFill>
                <a:srgbClr val="FFFFFF">
                  <a:lumMod val="85000"/>
                </a:srgbClr>
              </a:solidFill>
              <a:prstDash val="solid"/>
              <a:headEnd type="none" w="lg" len="med"/>
              <a:tailEnd type="none" w="lg" len="med"/>
            </a:ln>
            <a:effectLst/>
          </p:spPr>
        </p:cxnSp>
        <p:grpSp>
          <p:nvGrpSpPr>
            <p:cNvPr id="64" name="Group 63">
              <a:extLst>
                <a:ext uri="{FF2B5EF4-FFF2-40B4-BE49-F238E27FC236}">
                  <a16:creationId xmlns:a16="http://schemas.microsoft.com/office/drawing/2014/main" id="{0D92944C-31E5-F94A-A3F6-D94939DF16A0}"/>
                </a:ext>
              </a:extLst>
            </p:cNvPr>
            <p:cNvGrpSpPr/>
            <p:nvPr/>
          </p:nvGrpSpPr>
          <p:grpSpPr>
            <a:xfrm>
              <a:off x="1609513" y="4696483"/>
              <a:ext cx="269815" cy="869660"/>
              <a:chOff x="3099592" y="3572278"/>
              <a:chExt cx="234785" cy="756751"/>
            </a:xfrm>
          </p:grpSpPr>
          <p:sp>
            <p:nvSpPr>
              <p:cNvPr id="65" name="Freeform 5">
                <a:extLst>
                  <a:ext uri="{FF2B5EF4-FFF2-40B4-BE49-F238E27FC236}">
                    <a16:creationId xmlns:a16="http://schemas.microsoft.com/office/drawing/2014/main" id="{6A9FD422-EB00-554F-A279-864563F42F3E}"/>
                  </a:ext>
                </a:extLst>
              </p:cNvPr>
              <p:cNvSpPr>
                <a:spLocks/>
              </p:cNvSpPr>
              <p:nvPr/>
            </p:nvSpPr>
            <p:spPr bwMode="auto">
              <a:xfrm rot="16200000">
                <a:off x="3112243" y="3559627"/>
                <a:ext cx="209483" cy="234785"/>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E6E6E6">
                    <a:lumMod val="9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solidFill>
                    <a:srgbClr val="000000"/>
                  </a:solidFill>
                  <a:effectLst/>
                  <a:uLnTx/>
                  <a:uFillTx/>
                  <a:latin typeface="Yu Gothic UI" panose="020B0500000000000000" pitchFamily="34" charset="-128"/>
                  <a:ea typeface="Yu Gothic UI" panose="020B0500000000000000" pitchFamily="34" charset="-128"/>
                </a:endParaRPr>
              </a:p>
            </p:txBody>
          </p:sp>
          <p:cxnSp>
            <p:nvCxnSpPr>
              <p:cNvPr id="66" name="Straight Connector 65">
                <a:extLst>
                  <a:ext uri="{FF2B5EF4-FFF2-40B4-BE49-F238E27FC236}">
                    <a16:creationId xmlns:a16="http://schemas.microsoft.com/office/drawing/2014/main" id="{51CA2520-3875-7749-9B8C-7C0368308295}"/>
                  </a:ext>
                </a:extLst>
              </p:cNvPr>
              <p:cNvCxnSpPr>
                <a:cxnSpLocks/>
              </p:cNvCxnSpPr>
              <p:nvPr/>
            </p:nvCxnSpPr>
            <p:spPr>
              <a:xfrm>
                <a:off x="3216982" y="3578248"/>
                <a:ext cx="0" cy="750781"/>
              </a:xfrm>
              <a:prstGeom prst="line">
                <a:avLst/>
              </a:prstGeom>
              <a:noFill/>
              <a:ln w="19050" cap="flat" cmpd="sng" algn="ctr">
                <a:solidFill>
                  <a:srgbClr val="E6E6E6">
                    <a:lumMod val="90000"/>
                  </a:srgbClr>
                </a:solidFill>
                <a:prstDash val="solid"/>
                <a:headEnd type="none" w="lg" len="med"/>
                <a:tailEnd type="none" w="lg" len="med"/>
              </a:ln>
              <a:effectLst/>
            </p:spPr>
          </p:cxnSp>
        </p:grpSp>
      </p:grpSp>
      <p:sp>
        <p:nvSpPr>
          <p:cNvPr id="67" name="TextBox 66">
            <a:extLst>
              <a:ext uri="{FF2B5EF4-FFF2-40B4-BE49-F238E27FC236}">
                <a16:creationId xmlns:a16="http://schemas.microsoft.com/office/drawing/2014/main" id="{FAAF547B-A581-1140-883D-953486B3AB39}"/>
              </a:ext>
            </a:extLst>
          </p:cNvPr>
          <p:cNvSpPr txBox="1"/>
          <p:nvPr/>
        </p:nvSpPr>
        <p:spPr>
          <a:xfrm>
            <a:off x="1924554" y="5729532"/>
            <a:ext cx="1024319" cy="282513"/>
          </a:xfrm>
          <a:prstGeom prst="rect">
            <a:avLst/>
          </a:prstGeom>
          <a:noFill/>
        </p:spPr>
        <p:txBody>
          <a:bodyPr wrap="none" lIns="0" tIns="0" rIns="0" bIns="0" rtlCol="0">
            <a:spAutoFit/>
          </a:bodyPr>
          <a:lstStyle/>
          <a:p>
            <a:pPr defTabSz="932296">
              <a:defRPr/>
            </a:pPr>
            <a:r>
              <a:rPr lang="ja-JP" altLang="en-US" sz="1836">
                <a:gradFill>
                  <a:gsLst>
                    <a:gs pos="2917">
                      <a:srgbClr val="000000"/>
                    </a:gs>
                    <a:gs pos="30000">
                      <a:srgbClr val="000000"/>
                    </a:gs>
                  </a:gsLst>
                  <a:lin ang="5400000" scaled="0"/>
                </a:gradFill>
                <a:latin typeface="Yu Gothic UI" panose="020B0500000000000000" pitchFamily="34" charset="-128"/>
                <a:ea typeface="Yu Gothic UI" panose="020B0500000000000000" pitchFamily="34" charset="-128"/>
              </a:rPr>
              <a:t>モデル比較</a:t>
            </a:r>
            <a:endParaRPr lang="en-US" altLang="ja-JP" sz="1836">
              <a:gradFill>
                <a:gsLst>
                  <a:gs pos="2917">
                    <a:srgbClr val="000000"/>
                  </a:gs>
                  <a:gs pos="30000">
                    <a:srgbClr val="000000"/>
                  </a:gs>
                </a:gsLst>
                <a:lin ang="5400000" scaled="0"/>
              </a:gradFill>
              <a:latin typeface="Yu Gothic UI" panose="020B0500000000000000" pitchFamily="34" charset="-128"/>
              <a:ea typeface="Yu Gothic UI" panose="020B0500000000000000" pitchFamily="34" charset="-128"/>
            </a:endParaRPr>
          </a:p>
        </p:txBody>
      </p:sp>
      <p:sp>
        <p:nvSpPr>
          <p:cNvPr id="68" name="TextBox 67">
            <a:extLst>
              <a:ext uri="{FF2B5EF4-FFF2-40B4-BE49-F238E27FC236}">
                <a16:creationId xmlns:a16="http://schemas.microsoft.com/office/drawing/2014/main" id="{C592D264-D138-0F4C-BF45-BCCF10D813EB}"/>
              </a:ext>
            </a:extLst>
          </p:cNvPr>
          <p:cNvSpPr txBox="1"/>
          <p:nvPr/>
        </p:nvSpPr>
        <p:spPr>
          <a:xfrm>
            <a:off x="9410280" y="5729532"/>
            <a:ext cx="1178208" cy="282513"/>
          </a:xfrm>
          <a:prstGeom prst="rect">
            <a:avLst/>
          </a:prstGeom>
          <a:noFill/>
        </p:spPr>
        <p:txBody>
          <a:bodyPr wrap="none" lIns="0" tIns="0" rIns="0" bIns="0" rtlCol="0">
            <a:spAutoFit/>
          </a:bodyPr>
          <a:lstStyle/>
          <a:p>
            <a:pPr algn="r" defTabSz="932296">
              <a:defRPr/>
            </a:pPr>
            <a:r>
              <a:rPr lang="ja-JP" altLang="en-US" sz="1836">
                <a:gradFill>
                  <a:gsLst>
                    <a:gs pos="2917">
                      <a:srgbClr val="000000"/>
                    </a:gs>
                    <a:gs pos="30000">
                      <a:srgbClr val="000000"/>
                    </a:gs>
                  </a:gsLst>
                  <a:lin ang="5400000" scaled="0"/>
                </a:gradFill>
                <a:latin typeface="Yu Gothic UI" panose="020B0500000000000000" pitchFamily="34" charset="-128"/>
                <a:ea typeface="Yu Gothic UI" panose="020B0500000000000000" pitchFamily="34" charset="-128"/>
              </a:rPr>
              <a:t>後方互換性</a:t>
            </a:r>
            <a:endParaRPr lang="en-US" altLang="ja-JP" sz="1836">
              <a:gradFill>
                <a:gsLst>
                  <a:gs pos="2917">
                    <a:srgbClr val="000000"/>
                  </a:gs>
                  <a:gs pos="30000">
                    <a:srgbClr val="000000"/>
                  </a:gs>
                </a:gsLst>
                <a:lin ang="5400000" scaled="0"/>
              </a:gradFill>
              <a:latin typeface="Yu Gothic UI" panose="020B0500000000000000" pitchFamily="34" charset="-128"/>
              <a:ea typeface="Yu Gothic UI" panose="020B0500000000000000" pitchFamily="34" charset="-128"/>
            </a:endParaRPr>
          </a:p>
        </p:txBody>
      </p:sp>
      <p:grpSp>
        <p:nvGrpSpPr>
          <p:cNvPr id="69" name="Group 68">
            <a:extLst>
              <a:ext uri="{FF2B5EF4-FFF2-40B4-BE49-F238E27FC236}">
                <a16:creationId xmlns:a16="http://schemas.microsoft.com/office/drawing/2014/main" id="{6FD23C25-C33C-AE47-A9DA-BA6C8F930D63}"/>
              </a:ext>
            </a:extLst>
          </p:cNvPr>
          <p:cNvGrpSpPr/>
          <p:nvPr/>
        </p:nvGrpSpPr>
        <p:grpSpPr>
          <a:xfrm>
            <a:off x="5857725" y="5385171"/>
            <a:ext cx="482966" cy="482964"/>
            <a:chOff x="5433547" y="5161513"/>
            <a:chExt cx="809259" cy="809259"/>
          </a:xfrm>
        </p:grpSpPr>
        <p:sp>
          <p:nvSpPr>
            <p:cNvPr id="70" name="Oval 69">
              <a:extLst>
                <a:ext uri="{FF2B5EF4-FFF2-40B4-BE49-F238E27FC236}">
                  <a16:creationId xmlns:a16="http://schemas.microsoft.com/office/drawing/2014/main" id="{D33C9D41-9419-E346-A774-6E2516E78944}"/>
                </a:ext>
              </a:extLst>
            </p:cNvPr>
            <p:cNvSpPr/>
            <p:nvPr/>
          </p:nvSpPr>
          <p:spPr bwMode="auto">
            <a:xfrm>
              <a:off x="5433547" y="5161513"/>
              <a:ext cx="809259" cy="80925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defTabSz="950846" eaLnBrk="1" fontAlgn="base" latinLnBrk="0" hangingPunct="1">
                <a:lnSpc>
                  <a:spcPct val="100000"/>
                </a:lnSpc>
                <a:spcBef>
                  <a:spcPct val="0"/>
                </a:spcBef>
                <a:spcAft>
                  <a:spcPct val="0"/>
                </a:spcAft>
                <a:buClrTx/>
                <a:buSzTx/>
                <a:buFontTx/>
                <a:buNone/>
                <a:tabLst/>
                <a:defRPr/>
              </a:pPr>
              <a:endParaRPr kumimoji="0" lang="ja-JP" altLang="en-US" sz="2040" b="0" i="0" u="none" strike="noStrike" kern="0" cap="none" spc="0" normalizeH="0" baseline="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grpSp>
          <p:nvGrpSpPr>
            <p:cNvPr id="71" name="Group 70">
              <a:extLst>
                <a:ext uri="{FF2B5EF4-FFF2-40B4-BE49-F238E27FC236}">
                  <a16:creationId xmlns:a16="http://schemas.microsoft.com/office/drawing/2014/main" id="{22364412-48E3-F84A-A358-000655F16440}"/>
                </a:ext>
              </a:extLst>
            </p:cNvPr>
            <p:cNvGrpSpPr/>
            <p:nvPr/>
          </p:nvGrpSpPr>
          <p:grpSpPr>
            <a:xfrm>
              <a:off x="5615453" y="5333476"/>
              <a:ext cx="445447" cy="465333"/>
              <a:chOff x="7274786" y="1900788"/>
              <a:chExt cx="776138" cy="810786"/>
            </a:xfrm>
          </p:grpSpPr>
          <p:sp>
            <p:nvSpPr>
              <p:cNvPr id="72" name="arrow_11" title="Icon of a circle made of two curved arrows">
                <a:extLst>
                  <a:ext uri="{FF2B5EF4-FFF2-40B4-BE49-F238E27FC236}">
                    <a16:creationId xmlns:a16="http://schemas.microsoft.com/office/drawing/2014/main" id="{769E26EE-4947-FF40-B561-DFA3917DE360}"/>
                  </a:ext>
                </a:extLst>
              </p:cNvPr>
              <p:cNvSpPr>
                <a:spLocks noChangeAspect="1" noEditPoints="1"/>
              </p:cNvSpPr>
              <p:nvPr/>
            </p:nvSpPr>
            <p:spPr bwMode="auto">
              <a:xfrm>
                <a:off x="7274786" y="1900788"/>
                <a:ext cx="776138" cy="81078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ja-JP" altLang="en-US" sz="918" b="0" i="0" u="none" strike="noStrike" kern="0" cap="none" spc="0" normalizeH="0" baseline="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sp>
            <p:nvSpPr>
              <p:cNvPr id="73" name="box" title="Icon of a box">
                <a:extLst>
                  <a:ext uri="{FF2B5EF4-FFF2-40B4-BE49-F238E27FC236}">
                    <a16:creationId xmlns:a16="http://schemas.microsoft.com/office/drawing/2014/main" id="{B5C6711A-C4F2-7D43-9476-8FAB00A4E5F6}"/>
                  </a:ext>
                </a:extLst>
              </p:cNvPr>
              <p:cNvSpPr>
                <a:spLocks noChangeAspect="1" noEditPoints="1"/>
              </p:cNvSpPr>
              <p:nvPr/>
            </p:nvSpPr>
            <p:spPr bwMode="auto">
              <a:xfrm>
                <a:off x="7481697" y="2123301"/>
                <a:ext cx="362315" cy="36576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gradFill>
                    <a:gsLst>
                      <a:gs pos="0">
                        <a:srgbClr val="505050"/>
                      </a:gs>
                      <a:gs pos="100000">
                        <a:srgbClr val="505050"/>
                      </a:gs>
                    </a:gsLst>
                    <a:lin ang="5400000" scaled="1"/>
                  </a:gradFill>
                  <a:effectLst/>
                  <a:uLnTx/>
                  <a:uFillTx/>
                  <a:latin typeface="Yu Gothic UI" panose="020B0500000000000000" pitchFamily="34" charset="-128"/>
                  <a:ea typeface="Yu Gothic UI" panose="020B0500000000000000" pitchFamily="34" charset="-128"/>
                </a:endParaRPr>
              </a:p>
            </p:txBody>
          </p:sp>
        </p:grpSp>
      </p:grpSp>
      <p:cxnSp>
        <p:nvCxnSpPr>
          <p:cNvPr id="74" name="Straight Connector 73">
            <a:extLst>
              <a:ext uri="{FF2B5EF4-FFF2-40B4-BE49-F238E27FC236}">
                <a16:creationId xmlns:a16="http://schemas.microsoft.com/office/drawing/2014/main" id="{654AF485-7F1F-B240-AC55-1A52FB04A7F6}"/>
              </a:ext>
            </a:extLst>
          </p:cNvPr>
          <p:cNvCxnSpPr>
            <a:cxnSpLocks/>
          </p:cNvCxnSpPr>
          <p:nvPr/>
        </p:nvCxnSpPr>
        <p:spPr>
          <a:xfrm>
            <a:off x="969789" y="2293555"/>
            <a:ext cx="3546938" cy="0"/>
          </a:xfrm>
          <a:prstGeom prst="line">
            <a:avLst/>
          </a:prstGeom>
          <a:noFill/>
          <a:ln w="15875" cap="flat" cmpd="sng" algn="ctr">
            <a:solidFill>
              <a:srgbClr val="FFFFFF">
                <a:lumMod val="85000"/>
              </a:srgb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9C0F12FD-1CC9-E447-A9A4-07FFAA0D402F}"/>
              </a:ext>
            </a:extLst>
          </p:cNvPr>
          <p:cNvCxnSpPr>
            <a:cxnSpLocks/>
          </p:cNvCxnSpPr>
          <p:nvPr/>
        </p:nvCxnSpPr>
        <p:spPr>
          <a:xfrm>
            <a:off x="3773817" y="2293555"/>
            <a:ext cx="3546938" cy="0"/>
          </a:xfrm>
          <a:prstGeom prst="line">
            <a:avLst/>
          </a:prstGeom>
          <a:noFill/>
          <a:ln w="15875" cap="flat" cmpd="sng" algn="ctr">
            <a:solidFill>
              <a:srgbClr val="FFFFFF">
                <a:lumMod val="85000"/>
              </a:srgb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F7D9EBB8-1274-904F-BB67-1C847AECB1EA}"/>
              </a:ext>
            </a:extLst>
          </p:cNvPr>
          <p:cNvCxnSpPr>
            <a:cxnSpLocks/>
          </p:cNvCxnSpPr>
          <p:nvPr/>
        </p:nvCxnSpPr>
        <p:spPr>
          <a:xfrm>
            <a:off x="7284226" y="2293555"/>
            <a:ext cx="3546938" cy="0"/>
          </a:xfrm>
          <a:prstGeom prst="line">
            <a:avLst/>
          </a:prstGeom>
          <a:noFill/>
          <a:ln w="15875" cap="flat" cmpd="sng" algn="ctr">
            <a:solidFill>
              <a:srgbClr val="FFFFFF">
                <a:lumMod val="85000"/>
              </a:srgb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F51B4DB2-0038-A74F-9501-B42D3B15D43D}"/>
              </a:ext>
            </a:extLst>
          </p:cNvPr>
          <p:cNvCxnSpPr>
            <a:cxnSpLocks/>
          </p:cNvCxnSpPr>
          <p:nvPr/>
        </p:nvCxnSpPr>
        <p:spPr>
          <a:xfrm>
            <a:off x="969789" y="4999537"/>
            <a:ext cx="3546938" cy="0"/>
          </a:xfrm>
          <a:prstGeom prst="line">
            <a:avLst/>
          </a:prstGeom>
          <a:noFill/>
          <a:ln w="15875" cap="flat" cmpd="sng" algn="ctr">
            <a:solidFill>
              <a:srgbClr val="FFFFFF">
                <a:lumMod val="85000"/>
              </a:srgb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05EF1DEE-BC16-1D4F-B49E-D8D9F5F92B93}"/>
              </a:ext>
            </a:extLst>
          </p:cNvPr>
          <p:cNvCxnSpPr>
            <a:cxnSpLocks/>
          </p:cNvCxnSpPr>
          <p:nvPr/>
        </p:nvCxnSpPr>
        <p:spPr>
          <a:xfrm>
            <a:off x="3773817" y="4999537"/>
            <a:ext cx="3546938" cy="0"/>
          </a:xfrm>
          <a:prstGeom prst="line">
            <a:avLst/>
          </a:prstGeom>
          <a:noFill/>
          <a:ln w="15875" cap="flat" cmpd="sng" algn="ctr">
            <a:solidFill>
              <a:srgbClr val="FFFFFF">
                <a:lumMod val="85000"/>
              </a:srgb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7E781EEE-A162-2746-93E6-988CDA72C203}"/>
              </a:ext>
            </a:extLst>
          </p:cNvPr>
          <p:cNvCxnSpPr>
            <a:cxnSpLocks/>
          </p:cNvCxnSpPr>
          <p:nvPr/>
        </p:nvCxnSpPr>
        <p:spPr>
          <a:xfrm>
            <a:off x="7284226" y="4999537"/>
            <a:ext cx="3546938" cy="0"/>
          </a:xfrm>
          <a:prstGeom prst="line">
            <a:avLst/>
          </a:prstGeom>
          <a:noFill/>
          <a:ln w="15875" cap="flat" cmpd="sng" algn="ctr">
            <a:solidFill>
              <a:srgbClr val="FFFFFF">
                <a:lumMod val="85000"/>
              </a:srgbClr>
            </a:solidFill>
            <a:prstDash val="solid"/>
            <a:headEnd type="none" w="lg" len="med"/>
            <a:tailEnd type="none" w="lg" len="med"/>
          </a:ln>
          <a:effectLst/>
        </p:spPr>
      </p:cxnSp>
      <p:sp>
        <p:nvSpPr>
          <p:cNvPr id="80" name="Freeform 5">
            <a:extLst>
              <a:ext uri="{FF2B5EF4-FFF2-40B4-BE49-F238E27FC236}">
                <a16:creationId xmlns:a16="http://schemas.microsoft.com/office/drawing/2014/main" id="{D9C03F4B-94A0-F848-94D4-19B4391A6DBB}"/>
              </a:ext>
            </a:extLst>
          </p:cNvPr>
          <p:cNvSpPr>
            <a:spLocks/>
          </p:cNvSpPr>
          <p:nvPr/>
        </p:nvSpPr>
        <p:spPr bwMode="auto">
          <a:xfrm>
            <a:off x="3293217" y="1733000"/>
            <a:ext cx="213624" cy="424156"/>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solidFill>
                <a:srgbClr val="000000"/>
              </a:solidFill>
              <a:effectLst/>
              <a:uLnTx/>
              <a:uFillTx/>
              <a:latin typeface="Yu Gothic UI" panose="020B0500000000000000" pitchFamily="34" charset="-128"/>
              <a:ea typeface="Yu Gothic UI" panose="020B0500000000000000" pitchFamily="34" charset="-128"/>
            </a:endParaRPr>
          </a:p>
        </p:txBody>
      </p:sp>
      <p:sp>
        <p:nvSpPr>
          <p:cNvPr id="81" name="Right Arrow 19">
            <a:extLst>
              <a:ext uri="{FF2B5EF4-FFF2-40B4-BE49-F238E27FC236}">
                <a16:creationId xmlns:a16="http://schemas.microsoft.com/office/drawing/2014/main" id="{2681F26B-1A84-6749-9311-B41775648D1F}"/>
              </a:ext>
            </a:extLst>
          </p:cNvPr>
          <p:cNvSpPr/>
          <p:nvPr/>
        </p:nvSpPr>
        <p:spPr bwMode="auto">
          <a:xfrm>
            <a:off x="2517517" y="1756618"/>
            <a:ext cx="903608" cy="376925"/>
          </a:xfrm>
          <a:prstGeom prst="rightArrow">
            <a:avLst>
              <a:gd name="adj1" fmla="val 78436"/>
              <a:gd name="adj2" fmla="val 50000"/>
            </a:avLst>
          </a:prstGeom>
          <a:gradFill flip="none" rotWithShape="1">
            <a:gsLst>
              <a:gs pos="0">
                <a:srgbClr val="E6E6E6">
                  <a:lumMod val="90000"/>
                  <a:alpha val="0"/>
                </a:srgbClr>
              </a:gs>
              <a:gs pos="100000">
                <a:srgbClr val="E6E6E6">
                  <a:lumMod val="9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defTabSz="950846" eaLnBrk="1" fontAlgn="base" latinLnBrk="0" hangingPunct="1">
              <a:lnSpc>
                <a:spcPct val="100000"/>
              </a:lnSpc>
              <a:spcBef>
                <a:spcPct val="0"/>
              </a:spcBef>
              <a:spcAft>
                <a:spcPct val="0"/>
              </a:spcAft>
              <a:buClrTx/>
              <a:buSzTx/>
              <a:buFontTx/>
              <a:buNone/>
              <a:tabLst/>
              <a:defRPr/>
            </a:pPr>
            <a:endParaRPr kumimoji="0" lang="ja-JP" altLang="en-US" sz="2040" b="0" i="0" u="none" strike="noStrike" kern="0" cap="none" spc="0" normalizeH="0" baseline="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pic>
        <p:nvPicPr>
          <p:cNvPr id="82" name="Graphic 81">
            <a:extLst>
              <a:ext uri="{FF2B5EF4-FFF2-40B4-BE49-F238E27FC236}">
                <a16:creationId xmlns:a16="http://schemas.microsoft.com/office/drawing/2014/main" id="{A31DBE30-F1F6-3840-9260-08062321F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787" y="2464538"/>
            <a:ext cx="409796" cy="409794"/>
          </a:xfrm>
          <a:prstGeom prst="rect">
            <a:avLst/>
          </a:prstGeom>
        </p:spPr>
      </p:pic>
      <p:pic>
        <p:nvPicPr>
          <p:cNvPr id="83" name="Graphic 82">
            <a:extLst>
              <a:ext uri="{FF2B5EF4-FFF2-40B4-BE49-F238E27FC236}">
                <a16:creationId xmlns:a16="http://schemas.microsoft.com/office/drawing/2014/main" id="{C87E25C7-13A3-3A46-9FE2-8349BA5475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3122" y="2445531"/>
            <a:ext cx="369773" cy="369773"/>
          </a:xfrm>
          <a:prstGeom prst="rect">
            <a:avLst/>
          </a:prstGeom>
        </p:spPr>
      </p:pic>
      <p:pic>
        <p:nvPicPr>
          <p:cNvPr id="84" name="Graphic 83">
            <a:extLst>
              <a:ext uri="{FF2B5EF4-FFF2-40B4-BE49-F238E27FC236}">
                <a16:creationId xmlns:a16="http://schemas.microsoft.com/office/drawing/2014/main" id="{7C02C44E-CD95-C940-8D6E-DD1FDDBBC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4823" y="3475051"/>
            <a:ext cx="286370" cy="286370"/>
          </a:xfrm>
          <a:prstGeom prst="rect">
            <a:avLst/>
          </a:prstGeom>
        </p:spPr>
      </p:pic>
      <p:pic>
        <p:nvPicPr>
          <p:cNvPr id="85" name="Graphic 84">
            <a:extLst>
              <a:ext uri="{FF2B5EF4-FFF2-40B4-BE49-F238E27FC236}">
                <a16:creationId xmlns:a16="http://schemas.microsoft.com/office/drawing/2014/main" id="{702F0E4B-FE83-624F-BAFB-0D1862B34B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7100" y="4384512"/>
            <a:ext cx="286370" cy="286370"/>
          </a:xfrm>
          <a:prstGeom prst="rect">
            <a:avLst/>
          </a:prstGeom>
        </p:spPr>
      </p:pic>
      <p:pic>
        <p:nvPicPr>
          <p:cNvPr id="86" name="Graphic 85">
            <a:extLst>
              <a:ext uri="{FF2B5EF4-FFF2-40B4-BE49-F238E27FC236}">
                <a16:creationId xmlns:a16="http://schemas.microsoft.com/office/drawing/2014/main" id="{ECF2EB95-705B-394F-9207-ABC949E2AF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2218" y="3423316"/>
            <a:ext cx="286370" cy="286370"/>
          </a:xfrm>
          <a:prstGeom prst="rect">
            <a:avLst/>
          </a:prstGeom>
        </p:spPr>
      </p:pic>
      <p:pic>
        <p:nvPicPr>
          <p:cNvPr id="87" name="Graphic 86">
            <a:extLst>
              <a:ext uri="{FF2B5EF4-FFF2-40B4-BE49-F238E27FC236}">
                <a16:creationId xmlns:a16="http://schemas.microsoft.com/office/drawing/2014/main" id="{8CC2A03C-3874-924F-8487-23470B4491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9809" y="3496810"/>
            <a:ext cx="222941" cy="222941"/>
          </a:xfrm>
          <a:prstGeom prst="rect">
            <a:avLst/>
          </a:prstGeom>
        </p:spPr>
      </p:pic>
      <p:cxnSp>
        <p:nvCxnSpPr>
          <p:cNvPr id="88" name="Straight Connector 87">
            <a:extLst>
              <a:ext uri="{FF2B5EF4-FFF2-40B4-BE49-F238E27FC236}">
                <a16:creationId xmlns:a16="http://schemas.microsoft.com/office/drawing/2014/main" id="{F224C65B-E4BB-B24B-8443-D66FEDDA4363}"/>
              </a:ext>
            </a:extLst>
          </p:cNvPr>
          <p:cNvCxnSpPr>
            <a:cxnSpLocks/>
          </p:cNvCxnSpPr>
          <p:nvPr/>
        </p:nvCxnSpPr>
        <p:spPr>
          <a:xfrm flipV="1">
            <a:off x="7384149" y="2512109"/>
            <a:ext cx="361938" cy="269184"/>
          </a:xfrm>
          <a:prstGeom prst="line">
            <a:avLst/>
          </a:prstGeom>
          <a:noFill/>
          <a:ln w="3175" cap="flat" cmpd="sng" algn="ctr">
            <a:solidFill>
              <a:srgbClr val="000000"/>
            </a:solidFill>
            <a:prstDash val="solid"/>
            <a:headEnd type="none" w="lg" len="med"/>
            <a:tailEnd type="arrow" w="lg" len="med"/>
          </a:ln>
          <a:effectLst/>
        </p:spPr>
      </p:cxnSp>
      <p:sp>
        <p:nvSpPr>
          <p:cNvPr id="89" name="Freeform 5">
            <a:extLst>
              <a:ext uri="{FF2B5EF4-FFF2-40B4-BE49-F238E27FC236}">
                <a16:creationId xmlns:a16="http://schemas.microsoft.com/office/drawing/2014/main" id="{385C8F10-685C-0847-96D8-7F281502E51B}"/>
              </a:ext>
            </a:extLst>
          </p:cNvPr>
          <p:cNvSpPr>
            <a:spLocks/>
          </p:cNvSpPr>
          <p:nvPr/>
        </p:nvSpPr>
        <p:spPr bwMode="auto">
          <a:xfrm>
            <a:off x="6644686" y="1731236"/>
            <a:ext cx="213624" cy="424156"/>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solidFill>
                <a:srgbClr val="000000"/>
              </a:solidFill>
              <a:effectLst/>
              <a:uLnTx/>
              <a:uFillTx/>
              <a:latin typeface="Yu Gothic UI" panose="020B0500000000000000" pitchFamily="34" charset="-128"/>
              <a:ea typeface="Yu Gothic UI" panose="020B0500000000000000" pitchFamily="34" charset="-128"/>
            </a:endParaRPr>
          </a:p>
        </p:txBody>
      </p:sp>
      <p:sp>
        <p:nvSpPr>
          <p:cNvPr id="90" name="Right Arrow 5">
            <a:extLst>
              <a:ext uri="{FF2B5EF4-FFF2-40B4-BE49-F238E27FC236}">
                <a16:creationId xmlns:a16="http://schemas.microsoft.com/office/drawing/2014/main" id="{E2234043-CB79-C64E-88D3-FBCCA5322DA8}"/>
              </a:ext>
            </a:extLst>
          </p:cNvPr>
          <p:cNvSpPr/>
          <p:nvPr/>
        </p:nvSpPr>
        <p:spPr bwMode="auto">
          <a:xfrm>
            <a:off x="5868986" y="1754853"/>
            <a:ext cx="903608" cy="376925"/>
          </a:xfrm>
          <a:prstGeom prst="rightArrow">
            <a:avLst>
              <a:gd name="adj1" fmla="val 78436"/>
              <a:gd name="adj2" fmla="val 50000"/>
            </a:avLst>
          </a:prstGeom>
          <a:gradFill flip="none" rotWithShape="1">
            <a:gsLst>
              <a:gs pos="0">
                <a:srgbClr val="E6E6E6">
                  <a:lumMod val="90000"/>
                  <a:alpha val="0"/>
                </a:srgbClr>
              </a:gs>
              <a:gs pos="100000">
                <a:srgbClr val="E6E6E6">
                  <a:lumMod val="9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defTabSz="950846" eaLnBrk="1" fontAlgn="base" latinLnBrk="0" hangingPunct="1">
              <a:lnSpc>
                <a:spcPct val="100000"/>
              </a:lnSpc>
              <a:spcBef>
                <a:spcPct val="0"/>
              </a:spcBef>
              <a:spcAft>
                <a:spcPct val="0"/>
              </a:spcAft>
              <a:buClrTx/>
              <a:buSzTx/>
              <a:buFontTx/>
              <a:buNone/>
              <a:tabLst/>
              <a:defRPr/>
            </a:pPr>
            <a:endParaRPr kumimoji="0" lang="ja-JP" altLang="en-US" sz="2040" b="0" i="0" u="none" strike="noStrike" kern="0" cap="none" spc="0" normalizeH="0" baseline="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1" name="Rectangle 90">
            <a:extLst>
              <a:ext uri="{FF2B5EF4-FFF2-40B4-BE49-F238E27FC236}">
                <a16:creationId xmlns:a16="http://schemas.microsoft.com/office/drawing/2014/main" id="{E936F057-06A2-D047-BF46-D5BB2C18BCD7}"/>
              </a:ext>
            </a:extLst>
          </p:cNvPr>
          <p:cNvSpPr/>
          <p:nvPr/>
        </p:nvSpPr>
        <p:spPr>
          <a:xfrm>
            <a:off x="4169070" y="5868988"/>
            <a:ext cx="3860276" cy="531812"/>
          </a:xfrm>
          <a:prstGeom prst="rect">
            <a:avLst/>
          </a:prstGeom>
        </p:spPr>
        <p:txBody>
          <a:bodyPr wrap="square" lIns="0">
            <a:spAutoFit/>
          </a:bodyPr>
          <a:lstStyle/>
          <a:p>
            <a:pPr algn="ctr" defTabSz="932205">
              <a:defRPr/>
            </a:pPr>
            <a:r>
              <a:rPr lang="ja-JP" altLang="en-US" sz="2800" b="1">
                <a:solidFill>
                  <a:srgbClr val="0078D4"/>
                </a:solidFill>
                <a:latin typeface="Yu Gothic UI" panose="020B0500000000000000" pitchFamily="34" charset="-128"/>
                <a:ea typeface="Yu Gothic UI" panose="020B0500000000000000" pitchFamily="34" charset="-128"/>
              </a:rPr>
              <a:t>比較</a:t>
            </a:r>
            <a:r>
              <a:rPr lang="en-US" altLang="ja-JP" sz="2800" b="1">
                <a:solidFill>
                  <a:srgbClr val="0078D4"/>
                </a:solidFill>
                <a:latin typeface="Yu Gothic UI" panose="020B0500000000000000" pitchFamily="34" charset="-128"/>
                <a:ea typeface="Yu Gothic UI" panose="020B0500000000000000" pitchFamily="34" charset="-128"/>
              </a:rPr>
              <a:t> &amp; </a:t>
            </a:r>
            <a:r>
              <a:rPr lang="ja-JP" altLang="en-US" sz="2800" b="1">
                <a:solidFill>
                  <a:srgbClr val="0078D4"/>
                </a:solidFill>
                <a:latin typeface="Yu Gothic UI" panose="020B0500000000000000" pitchFamily="34" charset="-128"/>
                <a:ea typeface="Yu Gothic UI" panose="020B0500000000000000" pitchFamily="34" charset="-128"/>
              </a:rPr>
              <a:t>検証</a:t>
            </a:r>
          </a:p>
        </p:txBody>
      </p:sp>
      <p:pic>
        <p:nvPicPr>
          <p:cNvPr id="92" name="Graphic 91">
            <a:extLst>
              <a:ext uri="{FF2B5EF4-FFF2-40B4-BE49-F238E27FC236}">
                <a16:creationId xmlns:a16="http://schemas.microsoft.com/office/drawing/2014/main" id="{1E7B9DA5-ED0B-D741-8630-E3B1DD572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5785" y="3475051"/>
            <a:ext cx="286370" cy="286370"/>
          </a:xfrm>
          <a:prstGeom prst="rect">
            <a:avLst/>
          </a:prstGeom>
        </p:spPr>
      </p:pic>
    </p:spTree>
    <p:extLst>
      <p:ext uri="{BB962C8B-B14F-4D97-AF65-F5344CB8AC3E}">
        <p14:creationId xmlns:p14="http://schemas.microsoft.com/office/powerpoint/2010/main" val="43348570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astTrack for Azure Live.potx" id="{57F6ECF9-E3C6-F64F-B603-2853F3D84030}" vid="{D539EC5D-0A5F-FF4E-BFF5-DF9711134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2C450F5A5AB1408E8F6F066DC6B3C0" ma:contentTypeVersion="17" ma:contentTypeDescription="Create a new document." ma:contentTypeScope="" ma:versionID="7d37f273ff5b771f493b6e4258706c54">
  <xsd:schema xmlns:xsd="http://www.w3.org/2001/XMLSchema" xmlns:xs="http://www.w3.org/2001/XMLSchema" xmlns:p="http://schemas.microsoft.com/office/2006/metadata/properties" xmlns:ns1="http://schemas.microsoft.com/sharepoint/v3" xmlns:ns2="e5281dc4-bfc2-4ceb-ada0-2cac7a1b889f" xmlns:ns3="0c453819-dcd1-4232-ac0e-b463dddee353" targetNamespace="http://schemas.microsoft.com/office/2006/metadata/properties" ma:root="true" ma:fieldsID="30f147ea1ecfb56dc10fb98bb35680be" ns1:_="" ns2:_="" ns3:_="">
    <xsd:import namespace="http://schemas.microsoft.com/sharepoint/v3"/>
    <xsd:import namespace="e5281dc4-bfc2-4ceb-ada0-2cac7a1b889f"/>
    <xsd:import namespace="0c453819-dcd1-4232-ac0e-b463dddee35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Pers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281dc4-bfc2-4ceb-ada0-2cac7a1b8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Person" ma:index="20" nillable="true" ma:displayName="Person" ma:format="Dropdown" ma:list="UserInfo" ma:SharePointGroup="0" ma:internalName="Pers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c453819-dcd1-4232-ac0e-b463dddee35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5281dc4-bfc2-4ceb-ada0-2cac7a1b889f" xsi:nil="true"/>
    <Person xmlns="e5281dc4-bfc2-4ceb-ada0-2cac7a1b889f">
      <UserInfo>
        <DisplayName/>
        <AccountId xsi:nil="true"/>
        <AccountType/>
      </UserInfo>
    </Person>
    <SharedWithUsers xmlns="0c453819-dcd1-4232-ac0e-b463dddee353">
      <UserInfo>
        <DisplayName>FastTrack for Azure Asia Members</DisplayName>
        <AccountId>7</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0AEC1E6-A65D-4AAB-AB07-E5079E150A33}">
  <ds:schemaRefs>
    <ds:schemaRef ds:uri="0c453819-dcd1-4232-ac0e-b463dddee353"/>
    <ds:schemaRef ds:uri="e5281dc4-bfc2-4ceb-ada0-2cac7a1b88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e5281dc4-bfc2-4ceb-ada0-2cac7a1b889f"/>
    <ds:schemaRef ds:uri="http://schemas.microsoft.com/office/infopath/2007/PartnerControls"/>
    <ds:schemaRef ds:uri="http://schemas.openxmlformats.org/package/2006/metadata/core-properties"/>
    <ds:schemaRef ds:uri="http://purl.org/dc/dcmitype/"/>
    <ds:schemaRef ds:uri="http://purl.org/dc/elements/1.1/"/>
    <ds:schemaRef ds:uri="0c453819-dcd1-4232-ac0e-b463dddee35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405</TotalTime>
  <Words>492</Words>
  <Application>Microsoft Macintosh PowerPoint</Application>
  <PresentationFormat>Widescreen</PresentationFormat>
  <Paragraphs>98</Paragraphs>
  <Slides>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Yu Gothic UI</vt:lpstr>
      <vt:lpstr>Arial</vt:lpstr>
      <vt:lpstr>Calibri</vt:lpstr>
      <vt:lpstr>Consolas</vt:lpstr>
      <vt:lpstr>Segoe UI</vt:lpstr>
      <vt:lpstr>Segoe UI Semibold</vt:lpstr>
      <vt:lpstr>Wingdings</vt:lpstr>
      <vt:lpstr>White Template</vt:lpstr>
      <vt:lpstr>Slide Materials</vt:lpstr>
      <vt:lpstr>Microsoft Responsible AI journey</vt:lpstr>
      <vt:lpstr>Responsible innovation is top of mind</vt:lpstr>
      <vt:lpstr>Microsoft's AI principles</vt:lpstr>
      <vt:lpstr>PowerPoint Presentation</vt:lpstr>
      <vt:lpstr>PowerPoint Presentation</vt:lpstr>
      <vt:lpstr>機械学習モデルの理解</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Materials</dc:title>
  <dc:subject>&lt;Event name&gt;</dc:subject>
  <dc:creator>Keita Onabuta</dc:creator>
  <cp:keywords/>
  <dc:description/>
  <cp:lastModifiedBy>Keita Onabuta</cp:lastModifiedBy>
  <cp:revision>7</cp:revision>
  <dcterms:created xsi:type="dcterms:W3CDTF">2022-05-01T14:50:28Z</dcterms:created>
  <dcterms:modified xsi:type="dcterms:W3CDTF">2022-05-06T07:37:52Z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0x010100E32C450F5A5AB1408E8F6F066DC6B3C0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